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" name="Shape 1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700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400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446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8507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127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62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64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612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92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470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956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268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03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0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95216" y="6414780"/>
            <a:ext cx="258585" cy="248265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08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marL="457200" indent="-342900">
              <a:buClr>
                <a:srgbClr val="000000"/>
              </a:buClr>
              <a:buSzPts val="2800"/>
            </a:lvl1pPr>
            <a:lvl2pPr marL="971550" indent="-400050">
              <a:buClr>
                <a:srgbClr val="000000"/>
              </a:buClr>
              <a:buSzPts val="2800"/>
            </a:lvl2pPr>
            <a:lvl3pPr marL="1508760" indent="-480060">
              <a:buClr>
                <a:srgbClr val="000000"/>
              </a:buClr>
              <a:buSzPts val="2800"/>
            </a:lvl3pPr>
            <a:lvl4pPr marL="2019300" indent="-533400">
              <a:buClr>
                <a:srgbClr val="000000"/>
              </a:buClr>
              <a:buSzPts val="2800"/>
            </a:lvl4pPr>
            <a:lvl5pPr marL="2476500" indent="-533400">
              <a:buClr>
                <a:srgbClr val="000000"/>
              </a:buClr>
              <a:buSzPts val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9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95216" y="6414780"/>
            <a:ext cx="258585" cy="248265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lIns="45699" tIns="45699" rIns="45699" bIns="45699" anchor="b"/>
          <a:lstStyle>
            <a:lvl1pPr algn="ctr">
              <a:defRPr sz="6000"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1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 lIns="45699" tIns="45699" rIns="45699" bIns="45699"/>
          <a:lstStyle>
            <a:lvl1pPr marL="406400" indent="-355600" algn="ctr">
              <a:buSzTx/>
              <a:buFontTx/>
              <a:buNone/>
              <a:defRPr sz="2400"/>
            </a:lvl1pPr>
            <a:lvl2pPr marL="406400" indent="127000" algn="ctr">
              <a:buSzTx/>
              <a:buFontTx/>
              <a:buNone/>
              <a:defRPr sz="2400"/>
            </a:lvl2pPr>
            <a:lvl3pPr marL="406400" indent="609600" algn="ctr">
              <a:buSzTx/>
              <a:buFontTx/>
              <a:buNone/>
              <a:defRPr sz="2400"/>
            </a:lvl3pPr>
            <a:lvl4pPr marL="406400" indent="1079500" algn="ctr">
              <a:buSzTx/>
              <a:buFontTx/>
              <a:buNone/>
              <a:defRPr sz="2400"/>
            </a:lvl4pPr>
            <a:lvl5pPr marL="406400" indent="15367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95216" y="6414780"/>
            <a:ext cx="258585" cy="248265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93;p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EDE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31" name="Google Shape;95;p1"/>
          <p:cNvGrpSpPr/>
          <p:nvPr/>
        </p:nvGrpSpPr>
        <p:grpSpPr>
          <a:xfrm>
            <a:off x="957825" y="1286609"/>
            <a:ext cx="10403350" cy="3827582"/>
            <a:chOff x="0" y="0"/>
            <a:chExt cx="10403349" cy="3827581"/>
          </a:xfrm>
        </p:grpSpPr>
        <p:sp>
          <p:nvSpPr>
            <p:cNvPr id="128" name="Google Shape;96;p1"/>
            <p:cNvSpPr txBox="1"/>
            <p:nvPr/>
          </p:nvSpPr>
          <p:spPr>
            <a:xfrm>
              <a:off x="340544" y="0"/>
              <a:ext cx="9956668" cy="382758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99" tIns="45699" rIns="45699" bIns="45699" numCol="1" anchor="t">
              <a:noAutofit/>
            </a:bodyPr>
            <a:lstStyle>
              <a:lvl1pPr>
                <a:defRPr sz="80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Специалист по охране труда будущего: </a:t>
              </a:r>
            </a:p>
          </p:txBody>
        </p:sp>
        <p:sp>
          <p:nvSpPr>
            <p:cNvPr id="129" name="Google Shape;97;p1"/>
            <p:cNvSpPr txBox="1"/>
            <p:nvPr/>
          </p:nvSpPr>
          <p:spPr>
            <a:xfrm>
              <a:off x="431373" y="2652777"/>
              <a:ext cx="9971977" cy="9695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99" tIns="45699" rIns="45699" bIns="45699" numCol="1" anchor="t">
              <a:noAutofit/>
            </a:bodyPr>
            <a:lstStyle/>
            <a:p>
              <a:pPr>
                <a:lnSpc>
                  <a:spcPct val="115000"/>
                </a:lnSpc>
                <a:defRPr sz="300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необходимые компетенции, культура безопасности </a:t>
              </a:r>
            </a:p>
            <a:p>
              <a:pPr>
                <a:lnSpc>
                  <a:spcPct val="115000"/>
                </a:lnSpc>
                <a:defRPr sz="3000">
                  <a:latin typeface="Arial Narrow"/>
                  <a:ea typeface="Arial Narrow"/>
                  <a:cs typeface="Arial Narrow"/>
                  <a:sym typeface="Arial Narrow"/>
                </a:defRPr>
              </a:pPr>
              <a:r>
                <a:t>как часть менталитета</a:t>
              </a:r>
            </a:p>
          </p:txBody>
        </p:sp>
        <p:sp>
          <p:nvSpPr>
            <p:cNvPr id="130" name="Google Shape;98;p1"/>
            <p:cNvSpPr txBox="1"/>
            <p:nvPr/>
          </p:nvSpPr>
          <p:spPr>
            <a:xfrm>
              <a:off x="0" y="36379"/>
              <a:ext cx="348271" cy="13407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99" tIns="45699" rIns="45699" bIns="45699" numCol="1" anchor="t">
              <a:noAutofit/>
            </a:bodyPr>
            <a:lstStyle>
              <a:lvl1pPr>
                <a:defRPr sz="8000" b="1">
                  <a:solidFill>
                    <a:srgbClr val="FFFFFF"/>
                  </a:solidFill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/</a:t>
              </a:r>
            </a:p>
          </p:txBody>
        </p:sp>
      </p:grpSp>
      <p:sp>
        <p:nvSpPr>
          <p:cNvPr id="132" name="Google Shape;99;p1"/>
          <p:cNvSpPr txBox="1"/>
          <p:nvPr/>
        </p:nvSpPr>
        <p:spPr>
          <a:xfrm rot="16200000">
            <a:off x="-501607" y="5327890"/>
            <a:ext cx="1783584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pic>
        <p:nvPicPr>
          <p:cNvPr id="133" name="Google Shape;100;p1" descr="Google Shape;100;p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401288" y="5822839"/>
            <a:ext cx="1436180" cy="492028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106;p2"/>
          <p:cNvSpPr/>
          <p:nvPr/>
        </p:nvSpPr>
        <p:spPr>
          <a:xfrm>
            <a:off x="6314813" y="4420927"/>
            <a:ext cx="4986835" cy="106655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6" name="Google Shape;106;p2"/>
          <p:cNvSpPr/>
          <p:nvPr/>
        </p:nvSpPr>
        <p:spPr>
          <a:xfrm>
            <a:off x="1042752" y="4420927"/>
            <a:ext cx="4986835" cy="106655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7" name="Google Shape;106;p2"/>
          <p:cNvSpPr/>
          <p:nvPr/>
        </p:nvSpPr>
        <p:spPr>
          <a:xfrm>
            <a:off x="1042752" y="5534531"/>
            <a:ext cx="4986835" cy="106655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8" name="Google Shape;106;p2"/>
          <p:cNvSpPr/>
          <p:nvPr/>
        </p:nvSpPr>
        <p:spPr>
          <a:xfrm>
            <a:off x="6314813" y="3303328"/>
            <a:ext cx="4986835" cy="1066552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9" name="Google Shape;106;p2"/>
          <p:cNvSpPr/>
          <p:nvPr/>
        </p:nvSpPr>
        <p:spPr>
          <a:xfrm>
            <a:off x="1042752" y="3303328"/>
            <a:ext cx="4986835" cy="1066552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0" name="Google Shape;106;p2"/>
          <p:cNvSpPr/>
          <p:nvPr/>
        </p:nvSpPr>
        <p:spPr>
          <a:xfrm>
            <a:off x="6317485" y="2185728"/>
            <a:ext cx="4986835" cy="106655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1" name="Google Shape;106;p2"/>
          <p:cNvSpPr/>
          <p:nvPr/>
        </p:nvSpPr>
        <p:spPr>
          <a:xfrm>
            <a:off x="1045424" y="2185728"/>
            <a:ext cx="4986835" cy="106655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Google Shape;120;p3"/>
          <p:cNvSpPr txBox="1"/>
          <p:nvPr/>
        </p:nvSpPr>
        <p:spPr>
          <a:xfrm>
            <a:off x="1018702" y="770805"/>
            <a:ext cx="11514577" cy="123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40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Новые компетенции специалиста </a:t>
            </a:r>
            <a:br/>
            <a:r>
              <a:t>по охране труда </a:t>
            </a:r>
            <a:r>
              <a:rPr>
                <a:solidFill>
                  <a:srgbClr val="98EF49"/>
                </a:solidFill>
              </a:rPr>
              <a:t>/</a:t>
            </a:r>
          </a:p>
        </p:txBody>
      </p:sp>
      <p:sp>
        <p:nvSpPr>
          <p:cNvPr id="213" name="TextBox 4"/>
          <p:cNvSpPr txBox="1"/>
          <p:nvPr/>
        </p:nvSpPr>
        <p:spPr>
          <a:xfrm>
            <a:off x="1288484" y="2441062"/>
            <a:ext cx="4060947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Способность </a:t>
            </a:r>
            <a:r>
              <a:rPr b="1"/>
              <a:t>находить общий язык</a:t>
            </a:r>
            <a:r>
              <a:t> и </a:t>
            </a:r>
            <a:r>
              <a:rPr b="1"/>
              <a:t>общие ценности</a:t>
            </a:r>
            <a:r>
              <a:t> для рядового персонала и руководства</a:t>
            </a:r>
          </a:p>
        </p:txBody>
      </p:sp>
      <p:sp>
        <p:nvSpPr>
          <p:cNvPr id="214" name="TextBox 4"/>
          <p:cNvSpPr txBox="1"/>
          <p:nvPr/>
        </p:nvSpPr>
        <p:spPr>
          <a:xfrm>
            <a:off x="1288484" y="3649185"/>
            <a:ext cx="4866752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Функции </a:t>
            </a:r>
            <a:r>
              <a:rPr b="1"/>
              <a:t>медиатора</a:t>
            </a:r>
            <a:r>
              <a:t>: урегулирование конфликтов</a:t>
            </a:r>
          </a:p>
        </p:txBody>
      </p:sp>
      <p:sp>
        <p:nvSpPr>
          <p:cNvPr id="215" name="TextBox 4"/>
          <p:cNvSpPr txBox="1"/>
          <p:nvPr/>
        </p:nvSpPr>
        <p:spPr>
          <a:xfrm>
            <a:off x="1301184" y="4705283"/>
            <a:ext cx="4841352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Базовые </a:t>
            </a:r>
            <a:r>
              <a:rPr b="1"/>
              <a:t>навыки психологического анализа </a:t>
            </a:r>
          </a:p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b="1"/>
              <a:t>и мотивации</a:t>
            </a:r>
          </a:p>
        </p:txBody>
      </p:sp>
      <p:sp>
        <p:nvSpPr>
          <p:cNvPr id="216" name="TextBox 4"/>
          <p:cNvSpPr txBox="1"/>
          <p:nvPr/>
        </p:nvSpPr>
        <p:spPr>
          <a:xfrm>
            <a:off x="1337963" y="5946551"/>
            <a:ext cx="3750442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Проведение </a:t>
            </a:r>
            <a:r>
              <a:rPr b="1"/>
              <a:t>поведенческого аудита</a:t>
            </a:r>
          </a:p>
        </p:txBody>
      </p:sp>
      <p:sp>
        <p:nvSpPr>
          <p:cNvPr id="217" name="TextBox 4"/>
          <p:cNvSpPr txBox="1"/>
          <p:nvPr/>
        </p:nvSpPr>
        <p:spPr>
          <a:xfrm>
            <a:off x="6561514" y="2326762"/>
            <a:ext cx="5492723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b="1"/>
              <a:t>HR-навыки: </a:t>
            </a:r>
            <a:r>
              <a:t>обеспечение здоровой позитивной среды </a:t>
            </a:r>
          </a:p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в коллективе, в которой повышается производительность </a:t>
            </a:r>
          </a:p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и понижение травматизма и выгорания</a:t>
            </a:r>
          </a:p>
        </p:txBody>
      </p:sp>
      <p:sp>
        <p:nvSpPr>
          <p:cNvPr id="218" name="TextBox 4"/>
          <p:cNvSpPr txBox="1"/>
          <p:nvPr/>
        </p:nvSpPr>
        <p:spPr>
          <a:xfrm>
            <a:off x="6560253" y="3574983"/>
            <a:ext cx="5302719" cy="54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Воспитание у сотрудников </a:t>
            </a:r>
            <a:r>
              <a:rPr b="1"/>
              <a:t>культуры безопасности </a:t>
            </a:r>
          </a:p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b="1"/>
              <a:t>как составляющей менталитета</a:t>
            </a:r>
            <a:r>
              <a:t>.</a:t>
            </a:r>
          </a:p>
        </p:txBody>
      </p:sp>
      <p:sp>
        <p:nvSpPr>
          <p:cNvPr id="219" name="TextBox 4"/>
          <p:cNvSpPr txBox="1"/>
          <p:nvPr/>
        </p:nvSpPr>
        <p:spPr>
          <a:xfrm>
            <a:off x="6585653" y="4794183"/>
            <a:ext cx="5678758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b="1"/>
              <a:t>Цифровизация</a:t>
            </a:r>
            <a:r>
              <a:t> организационных процессов</a:t>
            </a:r>
          </a:p>
        </p:txBody>
      </p:sp>
      <p:sp>
        <p:nvSpPr>
          <p:cNvPr id="220" name="Google Shape;298;p12"/>
          <p:cNvSpPr/>
          <p:nvPr/>
        </p:nvSpPr>
        <p:spPr>
          <a:xfrm>
            <a:off x="0" y="0"/>
            <a:ext cx="98856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221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222" name="Google Shape;307;p12"/>
          <p:cNvSpPr txBox="1"/>
          <p:nvPr/>
        </p:nvSpPr>
        <p:spPr>
          <a:xfrm>
            <a:off x="1016087" y="394779"/>
            <a:ext cx="1558922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EcoStandard group</a:t>
            </a:r>
          </a:p>
        </p:txBody>
      </p:sp>
      <p:sp>
        <p:nvSpPr>
          <p:cNvPr id="223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  <p:sp>
        <p:nvSpPr>
          <p:cNvPr id="224" name="Google Shape;106;p2"/>
          <p:cNvSpPr/>
          <p:nvPr/>
        </p:nvSpPr>
        <p:spPr>
          <a:xfrm>
            <a:off x="6314813" y="5534531"/>
            <a:ext cx="4986835" cy="106655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5" name="TextBox 4"/>
          <p:cNvSpPr txBox="1"/>
          <p:nvPr/>
        </p:nvSpPr>
        <p:spPr>
          <a:xfrm>
            <a:off x="6570096" y="5670109"/>
            <a:ext cx="4704869" cy="777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b="1"/>
              <a:t>Финансовая компетентность</a:t>
            </a:r>
            <a:r>
              <a:t>, переосмысление затрат </a:t>
            </a:r>
          </a:p>
          <a:p>
            <a:pPr>
              <a:defRPr sz="16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на ОТ, повышения эффективности труда, лояльности команды и снижения текучки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Прямоугольник 3"/>
          <p:cNvSpPr txBox="1"/>
          <p:nvPr/>
        </p:nvSpPr>
        <p:spPr>
          <a:xfrm>
            <a:off x="1073727" y="2363935"/>
            <a:ext cx="7924801" cy="3025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Национальные цели развития Российской Федерации на период до 2030 года:</a:t>
            </a:r>
          </a:p>
          <a:p>
            <a:pPr marL="285750" indent="-285750">
              <a:buSzPct val="100000"/>
              <a:buChar char="-"/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180473" indent="-180473">
              <a:buSzPct val="100000"/>
              <a:buChar char="•"/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сохранение населения, здоровье и благополучие людей;</a:t>
            </a:r>
          </a:p>
          <a:p>
            <a:pPr marL="180473" indent="-180473">
              <a:buSzPct val="100000"/>
              <a:buChar char="•"/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180473" indent="-180473">
              <a:buSzPct val="100000"/>
              <a:buChar char="•"/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возможности для самореализации и развития талантов;</a:t>
            </a:r>
          </a:p>
          <a:p>
            <a:pPr marL="180473" indent="-180473">
              <a:buSzPct val="100000"/>
              <a:buChar char="•"/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180473" indent="-180473">
              <a:buSzPct val="100000"/>
              <a:buChar char="•"/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комфортная и безопасная среда для жизни;</a:t>
            </a:r>
          </a:p>
          <a:p>
            <a:pPr marL="180473" indent="-180473">
              <a:buSzPct val="100000"/>
              <a:buChar char="•"/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180473" indent="-180473">
              <a:buSzPct val="100000"/>
              <a:buChar char="•"/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достойный, эффективный труд и успешное предпринимательство;</a:t>
            </a:r>
          </a:p>
          <a:p>
            <a:pPr marL="180473" indent="-180473">
              <a:buSzPct val="100000"/>
              <a:buChar char="•"/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180473" indent="-180473">
              <a:buSzPct val="100000"/>
              <a:buChar char="•"/>
              <a:defRPr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цифровая трансформация.</a:t>
            </a:r>
          </a:p>
        </p:txBody>
      </p:sp>
      <p:sp>
        <p:nvSpPr>
          <p:cNvPr id="229" name="Google Shape;120;p3"/>
          <p:cNvSpPr txBox="1"/>
          <p:nvPr/>
        </p:nvSpPr>
        <p:spPr>
          <a:xfrm>
            <a:off x="1038540" y="846737"/>
            <a:ext cx="9233525" cy="123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40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СОТ - сотрудник организации отвечающий за важнейшие общенациональные задачи </a:t>
            </a:r>
            <a:r>
              <a:rPr>
                <a:solidFill>
                  <a:srgbClr val="98EF49"/>
                </a:solidFill>
              </a:rPr>
              <a:t>/</a:t>
            </a:r>
          </a:p>
        </p:txBody>
      </p:sp>
      <p:pic>
        <p:nvPicPr>
          <p:cNvPr id="232" name="Рисунок 9" descr="Рисунок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746574" y="5671873"/>
            <a:ext cx="1141325" cy="9596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3" name="Рисунок 14" descr="Рисунок 14"/>
          <p:cNvPicPr>
            <a:picLocks noChangeAspect="1"/>
          </p:cNvPicPr>
          <p:nvPr/>
        </p:nvPicPr>
        <p:blipFill>
          <a:blip r:embed="rId4">
            <a:extLst/>
          </a:blip>
          <a:srcRect l="4350" t="15008" b="10363"/>
          <a:stretch>
            <a:fillRect/>
          </a:stretch>
        </p:blipFill>
        <p:spPr>
          <a:xfrm>
            <a:off x="1131774" y="5591209"/>
            <a:ext cx="1327681" cy="1035883"/>
          </a:xfrm>
          <a:prstGeom prst="rect">
            <a:avLst/>
          </a:prstGeom>
          <a:ln w="12700">
            <a:miter lim="400000"/>
          </a:ln>
        </p:spPr>
      </p:pic>
      <p:pic>
        <p:nvPicPr>
          <p:cNvPr id="234" name="Рисунок 15" descr="Рисунок 15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222649" y="5671873"/>
            <a:ext cx="1263205" cy="95964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5" name="Рисунок 16" descr="Рисунок 16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3584473" y="5629309"/>
            <a:ext cx="1161556" cy="959645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Google Shape;298;p12"/>
          <p:cNvSpPr/>
          <p:nvPr/>
        </p:nvSpPr>
        <p:spPr>
          <a:xfrm>
            <a:off x="0" y="0"/>
            <a:ext cx="98856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237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238" name="Google Shape;307;p12"/>
          <p:cNvSpPr txBox="1"/>
          <p:nvPr/>
        </p:nvSpPr>
        <p:spPr>
          <a:xfrm>
            <a:off x="1016087" y="394779"/>
            <a:ext cx="1558922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EcoStandard group</a:t>
            </a:r>
          </a:p>
        </p:txBody>
      </p:sp>
      <p:sp>
        <p:nvSpPr>
          <p:cNvPr id="239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120;p3"/>
          <p:cNvSpPr txBox="1"/>
          <p:nvPr/>
        </p:nvSpPr>
        <p:spPr>
          <a:xfrm>
            <a:off x="983688" y="1144275"/>
            <a:ext cx="11105796" cy="662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40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СОТ 2024 - 2030 </a:t>
            </a:r>
            <a:r>
              <a:rPr>
                <a:solidFill>
                  <a:srgbClr val="98EF49"/>
                </a:solidFill>
              </a:rPr>
              <a:t>/</a:t>
            </a:r>
          </a:p>
        </p:txBody>
      </p:sp>
      <p:sp>
        <p:nvSpPr>
          <p:cNvPr id="242" name="Text 14"/>
          <p:cNvSpPr txBox="1"/>
          <p:nvPr/>
        </p:nvSpPr>
        <p:spPr>
          <a:xfrm>
            <a:off x="3438210" y="2818129"/>
            <a:ext cx="6917006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240631" indent="-240631">
              <a:buSzPct val="100000"/>
              <a:buChar char="•"/>
              <a:defRPr sz="2400" b="1" u="sng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Новые компетенции </a:t>
            </a:r>
          </a:p>
          <a:p>
            <a:pPr>
              <a:defRPr sz="2400" b="1" u="sng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240631" indent="-240631">
              <a:buSzPct val="100000"/>
              <a:buChar char="•"/>
              <a:defRPr sz="2400" b="1" u="sng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Новый уровень задач и ответственности</a:t>
            </a:r>
          </a:p>
          <a:p>
            <a:pPr>
              <a:defRPr sz="2400" b="1" u="sng"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  <a:p>
            <a:pPr marL="240631" indent="-240631">
              <a:buSzPct val="100000"/>
              <a:buChar char="•"/>
              <a:defRPr sz="2400" b="1" u="sng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Новый уровень полномочий и статуса</a:t>
            </a:r>
          </a:p>
        </p:txBody>
      </p:sp>
      <p:sp>
        <p:nvSpPr>
          <p:cNvPr id="243" name="Google Shape;298;p12"/>
          <p:cNvSpPr/>
          <p:nvPr/>
        </p:nvSpPr>
        <p:spPr>
          <a:xfrm>
            <a:off x="0" y="0"/>
            <a:ext cx="98856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244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245" name="Google Shape;307;p12"/>
          <p:cNvSpPr txBox="1"/>
          <p:nvPr/>
        </p:nvSpPr>
        <p:spPr>
          <a:xfrm>
            <a:off x="1016087" y="394779"/>
            <a:ext cx="1558922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EcoStandard group</a:t>
            </a:r>
          </a:p>
        </p:txBody>
      </p:sp>
      <p:sp>
        <p:nvSpPr>
          <p:cNvPr id="246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98;p12"/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grpSp>
        <p:nvGrpSpPr>
          <p:cNvPr id="251" name="Google Shape;908;p48"/>
          <p:cNvGrpSpPr/>
          <p:nvPr/>
        </p:nvGrpSpPr>
        <p:grpSpPr>
          <a:xfrm>
            <a:off x="2677069" y="2479968"/>
            <a:ext cx="7980862" cy="169298"/>
            <a:chOff x="0" y="0"/>
            <a:chExt cx="7980861" cy="169296"/>
          </a:xfrm>
        </p:grpSpPr>
        <p:sp>
          <p:nvSpPr>
            <p:cNvPr id="249" name="Google Shape;909;p48"/>
            <p:cNvSpPr/>
            <p:nvPr/>
          </p:nvSpPr>
          <p:spPr>
            <a:xfrm>
              <a:off x="481482" y="169296"/>
              <a:ext cx="749938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>
                <a:defRPr sz="48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Создадим менталитет безопасности вместе!</a:t>
              </a:r>
            </a:p>
          </p:txBody>
        </p:sp>
        <p:sp>
          <p:nvSpPr>
            <p:cNvPr id="250" name="Google Shape;910;p48"/>
            <p:cNvSpPr/>
            <p:nvPr/>
          </p:nvSpPr>
          <p:spPr>
            <a:xfrm>
              <a:off x="0" y="0"/>
              <a:ext cx="590188" cy="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699" tIns="45699" rIns="45699" bIns="45699" numCol="1" anchor="t">
              <a:spAutoFit/>
            </a:bodyPr>
            <a:lstStyle>
              <a:lvl1pPr>
                <a:defRPr sz="80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r>
                <a:t>/</a:t>
              </a:r>
            </a:p>
          </p:txBody>
        </p:sp>
      </p:grpSp>
      <p:sp>
        <p:nvSpPr>
          <p:cNvPr id="252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253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  <p:pic>
        <p:nvPicPr>
          <p:cNvPr id="254" name="Google Shape;907;p48" descr="Google Shape;907;p48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6075" y="384828"/>
            <a:ext cx="1436180" cy="4920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06;p2"/>
          <p:cNvSpPr/>
          <p:nvPr/>
        </p:nvSpPr>
        <p:spPr>
          <a:xfrm>
            <a:off x="8023621" y="0"/>
            <a:ext cx="4168379" cy="6858001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7" name="Google Shape;300;p12"/>
          <p:cNvSpPr txBox="1"/>
          <p:nvPr/>
        </p:nvSpPr>
        <p:spPr>
          <a:xfrm>
            <a:off x="1006561" y="831240"/>
            <a:ext cx="6901783" cy="123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40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Классический функционал специалиста по охране труда</a:t>
            </a:r>
            <a:r>
              <a:rPr>
                <a:solidFill>
                  <a:srgbClr val="6EDE00"/>
                </a:solidFill>
              </a:rPr>
              <a:t>/</a:t>
            </a:r>
          </a:p>
        </p:txBody>
      </p:sp>
      <p:grpSp>
        <p:nvGrpSpPr>
          <p:cNvPr id="140" name="Пятиугольник 12"/>
          <p:cNvGrpSpPr/>
          <p:nvPr/>
        </p:nvGrpSpPr>
        <p:grpSpPr>
          <a:xfrm>
            <a:off x="1058329" y="2248941"/>
            <a:ext cx="7772401" cy="635001"/>
            <a:chOff x="0" y="0"/>
            <a:chExt cx="7772400" cy="634999"/>
          </a:xfrm>
        </p:grpSpPr>
        <p:sp>
          <p:nvSpPr>
            <p:cNvPr id="138" name="Фигура"/>
            <p:cNvSpPr/>
            <p:nvPr/>
          </p:nvSpPr>
          <p:spPr>
            <a:xfrm>
              <a:off x="0" y="0"/>
              <a:ext cx="7772401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782" y="0"/>
                  </a:lnTo>
                  <a:lnTo>
                    <a:pt x="21600" y="10800"/>
                  </a:lnTo>
                  <a:lnTo>
                    <a:pt x="20782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DDD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39" name="Документооборот по охране труда"/>
            <p:cNvSpPr txBox="1"/>
            <p:nvPr/>
          </p:nvSpPr>
          <p:spPr>
            <a:xfrm>
              <a:off x="58963" y="116496"/>
              <a:ext cx="7507384" cy="4020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4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Документооборот по охране труда</a:t>
              </a:r>
            </a:p>
          </p:txBody>
        </p:sp>
      </p:grpSp>
      <p:grpSp>
        <p:nvGrpSpPr>
          <p:cNvPr id="143" name="Пятиугольник 13"/>
          <p:cNvGrpSpPr/>
          <p:nvPr/>
        </p:nvGrpSpPr>
        <p:grpSpPr>
          <a:xfrm>
            <a:off x="1053167" y="2934426"/>
            <a:ext cx="7778013" cy="635001"/>
            <a:chOff x="0" y="0"/>
            <a:chExt cx="7778012" cy="635000"/>
          </a:xfrm>
        </p:grpSpPr>
        <p:sp>
          <p:nvSpPr>
            <p:cNvPr id="141" name="Фигура"/>
            <p:cNvSpPr/>
            <p:nvPr/>
          </p:nvSpPr>
          <p:spPr>
            <a:xfrm>
              <a:off x="0" y="23104"/>
              <a:ext cx="7778013" cy="58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782" y="0"/>
                  </a:lnTo>
                  <a:lnTo>
                    <a:pt x="21600" y="10800"/>
                  </a:lnTo>
                  <a:lnTo>
                    <a:pt x="20782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DDD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2" name="Контроль работы сотрудников организации в части соответствия требованиям охраны труда"/>
            <p:cNvSpPr txBox="1"/>
            <p:nvPr/>
          </p:nvSpPr>
          <p:spPr>
            <a:xfrm>
              <a:off x="59005" y="0"/>
              <a:ext cx="7512805" cy="635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4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Контроль работы сотрудников организации в части соответствия требованиям охраны труда</a:t>
              </a:r>
            </a:p>
          </p:txBody>
        </p:sp>
      </p:grpSp>
      <p:grpSp>
        <p:nvGrpSpPr>
          <p:cNvPr id="146" name="Пятиугольник 14"/>
          <p:cNvGrpSpPr/>
          <p:nvPr/>
        </p:nvGrpSpPr>
        <p:grpSpPr>
          <a:xfrm>
            <a:off x="1052251" y="3596180"/>
            <a:ext cx="7778013" cy="635001"/>
            <a:chOff x="0" y="0"/>
            <a:chExt cx="7778012" cy="635000"/>
          </a:xfrm>
        </p:grpSpPr>
        <p:sp>
          <p:nvSpPr>
            <p:cNvPr id="144" name="Фигура"/>
            <p:cNvSpPr/>
            <p:nvPr/>
          </p:nvSpPr>
          <p:spPr>
            <a:xfrm>
              <a:off x="0" y="23104"/>
              <a:ext cx="7778012" cy="58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782" y="0"/>
                  </a:lnTo>
                  <a:lnTo>
                    <a:pt x="21600" y="10800"/>
                  </a:lnTo>
                  <a:lnTo>
                    <a:pt x="20782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DDD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5" name="Организация периодических медицинских обследований сотрудников"/>
            <p:cNvSpPr txBox="1"/>
            <p:nvPr/>
          </p:nvSpPr>
          <p:spPr>
            <a:xfrm>
              <a:off x="59005" y="0"/>
              <a:ext cx="7512805" cy="635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4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Организация периодических медицинских обследований сотрудников</a:t>
              </a:r>
            </a:p>
          </p:txBody>
        </p:sp>
      </p:grpSp>
      <p:grpSp>
        <p:nvGrpSpPr>
          <p:cNvPr id="149" name="Пятиугольник 15"/>
          <p:cNvGrpSpPr/>
          <p:nvPr/>
        </p:nvGrpSpPr>
        <p:grpSpPr>
          <a:xfrm>
            <a:off x="1045629" y="4277609"/>
            <a:ext cx="7772401" cy="635001"/>
            <a:chOff x="0" y="0"/>
            <a:chExt cx="7772400" cy="635000"/>
          </a:xfrm>
        </p:grpSpPr>
        <p:sp>
          <p:nvSpPr>
            <p:cNvPr id="147" name="Фигура"/>
            <p:cNvSpPr/>
            <p:nvPr/>
          </p:nvSpPr>
          <p:spPr>
            <a:xfrm>
              <a:off x="0" y="0"/>
              <a:ext cx="7772400" cy="63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782" y="0"/>
                  </a:lnTo>
                  <a:lnTo>
                    <a:pt x="21600" y="10800"/>
                  </a:lnTo>
                  <a:lnTo>
                    <a:pt x="20782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DDD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48" name="Участие в обеспечении и организации СОУТ"/>
            <p:cNvSpPr txBox="1"/>
            <p:nvPr/>
          </p:nvSpPr>
          <p:spPr>
            <a:xfrm>
              <a:off x="58963" y="116496"/>
              <a:ext cx="7507383" cy="4020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4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Участие в обеспечении и организации СОУТ</a:t>
              </a:r>
            </a:p>
          </p:txBody>
        </p:sp>
      </p:grpSp>
      <p:grpSp>
        <p:nvGrpSpPr>
          <p:cNvPr id="152" name="Пятиугольник 16"/>
          <p:cNvGrpSpPr/>
          <p:nvPr/>
        </p:nvGrpSpPr>
        <p:grpSpPr>
          <a:xfrm>
            <a:off x="1045629" y="4984439"/>
            <a:ext cx="7772401" cy="635001"/>
            <a:chOff x="0" y="0"/>
            <a:chExt cx="7772400" cy="634999"/>
          </a:xfrm>
        </p:grpSpPr>
        <p:sp>
          <p:nvSpPr>
            <p:cNvPr id="150" name="Фигура"/>
            <p:cNvSpPr/>
            <p:nvPr/>
          </p:nvSpPr>
          <p:spPr>
            <a:xfrm>
              <a:off x="0" y="0"/>
              <a:ext cx="7772400" cy="635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782" y="0"/>
                  </a:lnTo>
                  <a:lnTo>
                    <a:pt x="21600" y="10800"/>
                  </a:lnTo>
                  <a:lnTo>
                    <a:pt x="20782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DDD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400" b="1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51" name="Участие в расследовании несчастных случаев"/>
            <p:cNvSpPr txBox="1"/>
            <p:nvPr/>
          </p:nvSpPr>
          <p:spPr>
            <a:xfrm>
              <a:off x="58963" y="116496"/>
              <a:ext cx="7507383" cy="4020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4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 Участие в расследовании несчастных случаев</a:t>
              </a:r>
            </a:p>
          </p:txBody>
        </p:sp>
      </p:grpSp>
      <p:grpSp>
        <p:nvGrpSpPr>
          <p:cNvPr id="155" name="Пятиугольник 17"/>
          <p:cNvGrpSpPr/>
          <p:nvPr/>
        </p:nvGrpSpPr>
        <p:grpSpPr>
          <a:xfrm>
            <a:off x="1045629" y="5665868"/>
            <a:ext cx="7772401" cy="635001"/>
            <a:chOff x="0" y="0"/>
            <a:chExt cx="7772400" cy="635000"/>
          </a:xfrm>
        </p:grpSpPr>
        <p:sp>
          <p:nvSpPr>
            <p:cNvPr id="153" name="Фигура"/>
            <p:cNvSpPr/>
            <p:nvPr/>
          </p:nvSpPr>
          <p:spPr>
            <a:xfrm>
              <a:off x="0" y="23104"/>
              <a:ext cx="7772400" cy="58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0782" y="0"/>
                  </a:lnTo>
                  <a:lnTo>
                    <a:pt x="21600" y="10800"/>
                  </a:lnTo>
                  <a:lnTo>
                    <a:pt x="20782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DDDDD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4" name="Надзор за санитарным состоянием рабочих мест, а также мест отдыха персонала"/>
            <p:cNvSpPr txBox="1"/>
            <p:nvPr/>
          </p:nvSpPr>
          <p:spPr>
            <a:xfrm>
              <a:off x="58963" y="0"/>
              <a:ext cx="7507383" cy="635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ctr">
              <a:noAutofit/>
            </a:bodyPr>
            <a:lstStyle>
              <a:lvl1pPr>
                <a:defRPr sz="1400" b="1">
                  <a:latin typeface="Arial Narrow"/>
                  <a:ea typeface="Arial Narrow"/>
                  <a:cs typeface="Arial Narrow"/>
                  <a:sym typeface="Arial Narrow"/>
                </a:defRPr>
              </a:lvl1pPr>
            </a:lstStyle>
            <a:p>
              <a:r>
                <a:t>Надзор за санитарным состоянием рабочих мест, а также мест отдыха персонала</a:t>
              </a:r>
            </a:p>
          </p:txBody>
        </p:sp>
      </p:grpSp>
      <p:sp>
        <p:nvSpPr>
          <p:cNvPr id="156" name="Google Shape;298;p12"/>
          <p:cNvSpPr/>
          <p:nvPr/>
        </p:nvSpPr>
        <p:spPr>
          <a:xfrm>
            <a:off x="0" y="0"/>
            <a:ext cx="98856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157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158" name="Google Shape;307;p12"/>
          <p:cNvSpPr txBox="1"/>
          <p:nvPr/>
        </p:nvSpPr>
        <p:spPr>
          <a:xfrm>
            <a:off x="1016087" y="394779"/>
            <a:ext cx="1558922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EcoStandard group</a:t>
            </a:r>
          </a:p>
        </p:txBody>
      </p:sp>
      <p:sp>
        <p:nvSpPr>
          <p:cNvPr id="159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93;p1"/>
          <p:cNvSpPr/>
          <p:nvPr/>
        </p:nvSpPr>
        <p:spPr>
          <a:xfrm>
            <a:off x="6625230" y="0"/>
            <a:ext cx="5566771" cy="6858000"/>
          </a:xfrm>
          <a:prstGeom prst="rect">
            <a:avLst/>
          </a:prstGeom>
          <a:solidFill>
            <a:srgbClr val="6EDE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4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2" name="Google Shape;152;p5"/>
          <p:cNvSpPr txBox="1"/>
          <p:nvPr/>
        </p:nvSpPr>
        <p:spPr>
          <a:xfrm>
            <a:off x="7085203" y="2690335"/>
            <a:ext cx="4684536" cy="14773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defRPr sz="32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эксперта</a:t>
            </a:r>
            <a:r>
              <a:rPr dirty="0"/>
              <a:t> - </a:t>
            </a:r>
            <a:r>
              <a:rPr dirty="0" err="1"/>
              <a:t>делопроизводителя</a:t>
            </a:r>
            <a:r>
              <a:rPr dirty="0"/>
              <a:t> к</a:t>
            </a:r>
          </a:p>
          <a:p>
            <a:pPr indent="12700">
              <a:defRPr sz="5100" b="1" u="sng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sz="3200" dirty="0" err="1" smtClean="0"/>
              <a:t>Лидеру</a:t>
            </a:r>
            <a:r>
              <a:rPr sz="3200" dirty="0" smtClean="0"/>
              <a:t> </a:t>
            </a:r>
            <a:r>
              <a:rPr sz="3200" dirty="0" err="1"/>
              <a:t>безопасности</a:t>
            </a:r>
            <a:endParaRPr sz="3200" dirty="0"/>
          </a:p>
        </p:txBody>
      </p:sp>
      <p:sp>
        <p:nvSpPr>
          <p:cNvPr id="163" name="Google Shape;120;p3"/>
          <p:cNvSpPr txBox="1"/>
          <p:nvPr/>
        </p:nvSpPr>
        <p:spPr>
          <a:xfrm>
            <a:off x="948340" y="2678449"/>
            <a:ext cx="5709640" cy="1501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/>
          <a:p>
            <a:pPr>
              <a:defRPr sz="32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dirty="0" err="1"/>
              <a:t>Трансформация</a:t>
            </a:r>
            <a:r>
              <a:rPr dirty="0"/>
              <a:t> </a:t>
            </a:r>
            <a:r>
              <a:rPr dirty="0" err="1"/>
              <a:t>классического</a:t>
            </a:r>
            <a:r>
              <a:rPr dirty="0"/>
              <a:t> </a:t>
            </a:r>
            <a:r>
              <a:rPr dirty="0" err="1"/>
              <a:t>функционала</a:t>
            </a:r>
            <a:r>
              <a:rPr dirty="0"/>
              <a:t> </a:t>
            </a:r>
            <a:r>
              <a:rPr dirty="0" err="1"/>
              <a:t>специалиста</a:t>
            </a:r>
            <a:r>
              <a:rPr dirty="0"/>
              <a:t> </a:t>
            </a:r>
          </a:p>
          <a:p>
            <a:pPr>
              <a:defRPr sz="32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 dirty="0"/>
              <a:t>по </a:t>
            </a:r>
            <a:r>
              <a:rPr dirty="0" err="1"/>
              <a:t>охране</a:t>
            </a:r>
            <a:r>
              <a:rPr dirty="0"/>
              <a:t> труда  </a:t>
            </a:r>
          </a:p>
        </p:txBody>
      </p:sp>
      <p:sp>
        <p:nvSpPr>
          <p:cNvPr id="164" name="Google Shape;298;p12"/>
          <p:cNvSpPr/>
          <p:nvPr/>
        </p:nvSpPr>
        <p:spPr>
          <a:xfrm>
            <a:off x="0" y="0"/>
            <a:ext cx="98856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165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166" name="Google Shape;307;p12"/>
          <p:cNvSpPr txBox="1"/>
          <p:nvPr/>
        </p:nvSpPr>
        <p:spPr>
          <a:xfrm>
            <a:off x="1016087" y="394779"/>
            <a:ext cx="1558922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EcoStandard group</a:t>
            </a:r>
          </a:p>
        </p:txBody>
      </p:sp>
      <p:sp>
        <p:nvSpPr>
          <p:cNvPr id="167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 5"/>
          <p:cNvSpPr txBox="1"/>
          <p:nvPr/>
        </p:nvSpPr>
        <p:spPr>
          <a:xfrm>
            <a:off x="1356505" y="2289967"/>
            <a:ext cx="9478990" cy="159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1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solidFill>
                  <a:srgbClr val="98EF49"/>
                </a:solidFill>
              </a:rPr>
              <a:t>СОТ</a:t>
            </a:r>
            <a:r>
              <a:t> - специалист по цифровизации и автоматизации </a:t>
            </a:r>
          </a:p>
        </p:txBody>
      </p:sp>
      <p:sp>
        <p:nvSpPr>
          <p:cNvPr id="170" name="Google Shape;298;p12"/>
          <p:cNvSpPr/>
          <p:nvPr/>
        </p:nvSpPr>
        <p:spPr>
          <a:xfrm>
            <a:off x="0" y="0"/>
            <a:ext cx="98856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171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172" name="Google Shape;307;p12"/>
          <p:cNvSpPr txBox="1"/>
          <p:nvPr/>
        </p:nvSpPr>
        <p:spPr>
          <a:xfrm>
            <a:off x="1016087" y="394779"/>
            <a:ext cx="1558922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EcoStandard group</a:t>
            </a:r>
          </a:p>
        </p:txBody>
      </p:sp>
      <p:sp>
        <p:nvSpPr>
          <p:cNvPr id="173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 5"/>
          <p:cNvSpPr txBox="1"/>
          <p:nvPr/>
        </p:nvSpPr>
        <p:spPr>
          <a:xfrm>
            <a:off x="1356505" y="2467767"/>
            <a:ext cx="9478990" cy="159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1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solidFill>
                  <a:srgbClr val="98EF49"/>
                </a:solidFill>
              </a:rPr>
              <a:t>СОТ</a:t>
            </a:r>
            <a:r>
              <a:t>- финансист </a:t>
            </a:r>
            <a:br/>
            <a:r>
              <a:t>и финансовый аналитик</a:t>
            </a:r>
          </a:p>
        </p:txBody>
      </p:sp>
      <p:sp>
        <p:nvSpPr>
          <p:cNvPr id="176" name="Google Shape;298;p12"/>
          <p:cNvSpPr/>
          <p:nvPr/>
        </p:nvSpPr>
        <p:spPr>
          <a:xfrm>
            <a:off x="0" y="0"/>
            <a:ext cx="98856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177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178" name="Google Shape;307;p12"/>
          <p:cNvSpPr txBox="1"/>
          <p:nvPr/>
        </p:nvSpPr>
        <p:spPr>
          <a:xfrm>
            <a:off x="1016087" y="394779"/>
            <a:ext cx="1558922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EcoStandard group</a:t>
            </a:r>
          </a:p>
        </p:txBody>
      </p:sp>
      <p:sp>
        <p:nvSpPr>
          <p:cNvPr id="179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 5"/>
          <p:cNvSpPr txBox="1"/>
          <p:nvPr/>
        </p:nvSpPr>
        <p:spPr>
          <a:xfrm>
            <a:off x="1181817" y="1765766"/>
            <a:ext cx="10159053" cy="3088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1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solidFill>
                  <a:srgbClr val="98EF49"/>
                </a:solidFill>
              </a:rPr>
              <a:t>СОТ</a:t>
            </a:r>
            <a:r>
              <a:t> - специалист, глубоко погруженный во все организационные и производственные процессы </a:t>
            </a:r>
          </a:p>
        </p:txBody>
      </p:sp>
      <p:sp>
        <p:nvSpPr>
          <p:cNvPr id="182" name="Google Shape;298;p12"/>
          <p:cNvSpPr/>
          <p:nvPr/>
        </p:nvSpPr>
        <p:spPr>
          <a:xfrm>
            <a:off x="0" y="0"/>
            <a:ext cx="98856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183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184" name="Google Shape;307;p12"/>
          <p:cNvSpPr txBox="1"/>
          <p:nvPr/>
        </p:nvSpPr>
        <p:spPr>
          <a:xfrm>
            <a:off x="1016087" y="394779"/>
            <a:ext cx="1558922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EcoStandard group</a:t>
            </a:r>
          </a:p>
        </p:txBody>
      </p:sp>
      <p:sp>
        <p:nvSpPr>
          <p:cNvPr id="185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 5"/>
          <p:cNvSpPr txBox="1"/>
          <p:nvPr/>
        </p:nvSpPr>
        <p:spPr>
          <a:xfrm>
            <a:off x="1356505" y="2455067"/>
            <a:ext cx="9478990" cy="159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1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solidFill>
                  <a:srgbClr val="98EF49"/>
                </a:solidFill>
              </a:rPr>
              <a:t>СОТ</a:t>
            </a:r>
            <a:r>
              <a:t>- специалист по управления персоналом (HR)</a:t>
            </a:r>
          </a:p>
        </p:txBody>
      </p:sp>
      <p:sp>
        <p:nvSpPr>
          <p:cNvPr id="188" name="Google Shape;298;p12"/>
          <p:cNvSpPr/>
          <p:nvPr/>
        </p:nvSpPr>
        <p:spPr>
          <a:xfrm>
            <a:off x="0" y="0"/>
            <a:ext cx="98856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189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190" name="Google Shape;307;p12"/>
          <p:cNvSpPr txBox="1"/>
          <p:nvPr/>
        </p:nvSpPr>
        <p:spPr>
          <a:xfrm>
            <a:off x="1016087" y="394779"/>
            <a:ext cx="1558922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EcoStandard group</a:t>
            </a:r>
          </a:p>
        </p:txBody>
      </p:sp>
      <p:sp>
        <p:nvSpPr>
          <p:cNvPr id="191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 5"/>
          <p:cNvSpPr txBox="1"/>
          <p:nvPr/>
        </p:nvSpPr>
        <p:spPr>
          <a:xfrm>
            <a:off x="1567667" y="2658267"/>
            <a:ext cx="9478990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1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solidFill>
                  <a:srgbClr val="98EF49"/>
                </a:solidFill>
              </a:rPr>
              <a:t>СОТ</a:t>
            </a:r>
            <a:r>
              <a:t> - психолог и конфликтолог</a:t>
            </a:r>
          </a:p>
        </p:txBody>
      </p:sp>
      <p:sp>
        <p:nvSpPr>
          <p:cNvPr id="194" name="Google Shape;298;p12"/>
          <p:cNvSpPr/>
          <p:nvPr/>
        </p:nvSpPr>
        <p:spPr>
          <a:xfrm>
            <a:off x="0" y="0"/>
            <a:ext cx="98856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195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196" name="Google Shape;307;p12"/>
          <p:cNvSpPr txBox="1"/>
          <p:nvPr/>
        </p:nvSpPr>
        <p:spPr>
          <a:xfrm>
            <a:off x="1016087" y="394779"/>
            <a:ext cx="1558922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EcoStandard group</a:t>
            </a:r>
          </a:p>
        </p:txBody>
      </p:sp>
      <p:sp>
        <p:nvSpPr>
          <p:cNvPr id="197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ext 5"/>
          <p:cNvSpPr txBox="1"/>
          <p:nvPr/>
        </p:nvSpPr>
        <p:spPr>
          <a:xfrm>
            <a:off x="1356505" y="2239167"/>
            <a:ext cx="9478990" cy="159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51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rPr>
                <a:solidFill>
                  <a:srgbClr val="98EF49"/>
                </a:solidFill>
              </a:rPr>
              <a:t>СОТ </a:t>
            </a:r>
            <a:r>
              <a:t>- Лидер изменений </a:t>
            </a:r>
          </a:p>
          <a:p>
            <a:pPr algn="ctr">
              <a:defRPr sz="5100" b="1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и ревностный адепт безопасности</a:t>
            </a:r>
          </a:p>
        </p:txBody>
      </p:sp>
      <p:sp>
        <p:nvSpPr>
          <p:cNvPr id="200" name="Google Shape;298;p12"/>
          <p:cNvSpPr/>
          <p:nvPr/>
        </p:nvSpPr>
        <p:spPr>
          <a:xfrm>
            <a:off x="0" y="0"/>
            <a:ext cx="98856" cy="6858000"/>
          </a:xfrm>
          <a:prstGeom prst="rect">
            <a:avLst/>
          </a:prstGeom>
          <a:solidFill>
            <a:srgbClr val="79F2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defRPr>
            </a:pPr>
            <a:endParaRPr/>
          </a:p>
        </p:txBody>
      </p:sp>
      <p:sp>
        <p:nvSpPr>
          <p:cNvPr id="201" name="Google Shape;299;p12"/>
          <p:cNvSpPr txBox="1"/>
          <p:nvPr/>
        </p:nvSpPr>
        <p:spPr>
          <a:xfrm rot="16200000">
            <a:off x="-615038" y="5189058"/>
            <a:ext cx="2010447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 b="1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www.ecostandardgroup.ru</a:t>
            </a:r>
          </a:p>
        </p:txBody>
      </p:sp>
      <p:sp>
        <p:nvSpPr>
          <p:cNvPr id="202" name="Google Shape;307;p12"/>
          <p:cNvSpPr txBox="1"/>
          <p:nvPr/>
        </p:nvSpPr>
        <p:spPr>
          <a:xfrm>
            <a:off x="1016087" y="394779"/>
            <a:ext cx="1558922" cy="26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>
              <a:defRPr sz="12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EcoStandard group</a:t>
            </a:r>
          </a:p>
        </p:txBody>
      </p:sp>
      <p:sp>
        <p:nvSpPr>
          <p:cNvPr id="203" name="Google Shape;94;p1"/>
          <p:cNvSpPr txBox="1"/>
          <p:nvPr/>
        </p:nvSpPr>
        <p:spPr>
          <a:xfrm>
            <a:off x="11158911" y="309678"/>
            <a:ext cx="610828" cy="383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99" tIns="45699" rIns="45699" bIns="45699">
            <a:spAutoFit/>
          </a:bodyPr>
          <a:lstStyle>
            <a:lvl1pPr algn="r">
              <a:defRPr sz="2000">
                <a:latin typeface="Arial Narrow"/>
                <a:ea typeface="Arial Narrow"/>
                <a:cs typeface="Arial Narrow"/>
                <a:sym typeface="Arial Narrow"/>
              </a:defRPr>
            </a:lvl1pPr>
          </a:lstStyle>
          <a:p>
            <a:r>
              <a:t>2024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Широкоэкранный</PresentationFormat>
  <Paragraphs>93</Paragraphs>
  <Slides>13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Салеева Рината</cp:lastModifiedBy>
  <cp:revision>1</cp:revision>
  <dcterms:modified xsi:type="dcterms:W3CDTF">2024-04-16T09:32:16Z</dcterms:modified>
</cp:coreProperties>
</file>