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8"/>
  </p:notesMasterIdLst>
  <p:handoutMasterIdLst>
    <p:handoutMasterId r:id="rId29"/>
  </p:handoutMasterIdLst>
  <p:sldIdLst>
    <p:sldId id="257" r:id="rId8"/>
    <p:sldId id="714" r:id="rId9"/>
    <p:sldId id="723" r:id="rId10"/>
    <p:sldId id="722" r:id="rId11"/>
    <p:sldId id="725" r:id="rId12"/>
    <p:sldId id="724" r:id="rId13"/>
    <p:sldId id="726" r:id="rId14"/>
    <p:sldId id="727" r:id="rId15"/>
    <p:sldId id="729" r:id="rId16"/>
    <p:sldId id="655" r:id="rId17"/>
    <p:sldId id="699" r:id="rId18"/>
    <p:sldId id="703" r:id="rId19"/>
    <p:sldId id="718" r:id="rId20"/>
    <p:sldId id="732" r:id="rId21"/>
    <p:sldId id="694" r:id="rId22"/>
    <p:sldId id="737" r:id="rId23"/>
    <p:sldId id="735" r:id="rId24"/>
    <p:sldId id="733" r:id="rId25"/>
    <p:sldId id="734" r:id="rId26"/>
    <p:sldId id="263" r:id="rId27"/>
  </p:sldIdLst>
  <p:sldSz cx="12192000" cy="6858000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138D480-9D9A-4AD1-9C88-87E217C4A4C4}">
          <p14:sldIdLst>
            <p14:sldId id="257"/>
            <p14:sldId id="714"/>
            <p14:sldId id="723"/>
            <p14:sldId id="722"/>
            <p14:sldId id="725"/>
            <p14:sldId id="724"/>
            <p14:sldId id="726"/>
            <p14:sldId id="727"/>
            <p14:sldId id="729"/>
            <p14:sldId id="655"/>
            <p14:sldId id="699"/>
            <p14:sldId id="703"/>
            <p14:sldId id="718"/>
            <p14:sldId id="732"/>
            <p14:sldId id="694"/>
            <p14:sldId id="737"/>
            <p14:sldId id="735"/>
            <p14:sldId id="733"/>
            <p14:sldId id="734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0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рнова Валерия" initials="К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DD4F"/>
    <a:srgbClr val="3CE738"/>
    <a:srgbClr val="B0DD7F"/>
    <a:srgbClr val="6EDE00"/>
    <a:srgbClr val="E2EFD9"/>
    <a:srgbClr val="AFDC7E"/>
    <a:srgbClr val="FFF2CC"/>
    <a:srgbClr val="0DFF7A"/>
    <a:srgbClr val="FF9393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2" autoAdjust="0"/>
    <p:restoredTop sz="99314" autoAdjust="0"/>
  </p:normalViewPr>
  <p:slideViewPr>
    <p:cSldViewPr>
      <p:cViewPr>
        <p:scale>
          <a:sx n="91" d="100"/>
          <a:sy n="91" d="100"/>
        </p:scale>
        <p:origin x="144" y="864"/>
      </p:cViewPr>
      <p:guideLst>
        <p:guide orient="horz" pos="2160"/>
        <p:guide pos="10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34920-087A-4F36-91F4-BFEB359B920C}" type="doc">
      <dgm:prSet loTypeId="urn:microsoft.com/office/officeart/2005/8/layout/hProcess9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96C5B21-2DD0-48B6-A624-2865F6FB70B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74DD4F"/>
        </a:solidFill>
        <a:ln>
          <a:noFill/>
        </a:ln>
      </dgm:spPr>
      <dgm:t>
        <a:bodyPr/>
        <a:lstStyle/>
        <a:p>
          <a:r>
            <a:rPr lang="ru-RU" sz="1500" b="0" i="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рабочих местах  работников, непосредственно осуществляющих работы по обслуживанию и ремонту относящихся к ЖКХ канализационных сооружений и сетей, в т. ч. производственного оборудования на этих объектах, </a:t>
          </a:r>
          <a:r>
            <a:rPr lang="ru-RU" sz="1500" b="0" i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(подпункт «з» пункта 8)</a:t>
          </a:r>
          <a:endParaRPr lang="ru-RU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CA95D8-0E50-449A-9A8D-E235A0F5C55E}" type="parTrans" cxnId="{FF32B409-9B0F-41E5-B507-C1E659CFAA93}">
      <dgm:prSet/>
      <dgm:spPr/>
      <dgm:t>
        <a:bodyPr/>
        <a:lstStyle/>
        <a:p>
          <a:endParaRPr lang="ru-RU"/>
        </a:p>
      </dgm:t>
    </dgm:pt>
    <dgm:pt modelId="{81B522C3-662E-4468-AC99-4D4E707B7BE2}" type="sibTrans" cxnId="{FF32B409-9B0F-41E5-B507-C1E659CFAA93}">
      <dgm:prSet/>
      <dgm:spPr/>
      <dgm:t>
        <a:bodyPr/>
        <a:lstStyle/>
        <a:p>
          <a:endParaRPr lang="ru-RU"/>
        </a:p>
      </dgm:t>
    </dgm:pt>
    <dgm:pt modelId="{EA632254-3FC6-42A3-AFAA-EEC7AF5B8700}" type="pres">
      <dgm:prSet presAssocID="{2CF34920-087A-4F36-91F4-BFEB359B920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BC8833-4784-42F0-8907-28119388D766}" type="pres">
      <dgm:prSet presAssocID="{2CF34920-087A-4F36-91F4-BFEB359B920C}" presName="arrow" presStyleLbl="bgShp" presStyleIdx="0" presStyleCnt="1" custScaleX="117647" custLinFactNeighborX="347" custLinFactNeighborY="-1324"/>
      <dgm:spPr/>
    </dgm:pt>
    <dgm:pt modelId="{4CEFD440-74AA-4E97-9F17-5C317EF773E4}" type="pres">
      <dgm:prSet presAssocID="{2CF34920-087A-4F36-91F4-BFEB359B920C}" presName="linearProcess" presStyleCnt="0"/>
      <dgm:spPr/>
    </dgm:pt>
    <dgm:pt modelId="{F690DB6A-92CC-4E5F-8C61-3C11515043CA}" type="pres">
      <dgm:prSet presAssocID="{A96C5B21-2DD0-48B6-A624-2865F6FB70BF}" presName="textNode" presStyleLbl="node1" presStyleIdx="0" presStyleCnt="1" custScaleX="108220" custScaleY="148446" custLinFactNeighborX="-6808" custLinFactNeighborY="-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41CA6-89D0-4118-8A62-11D6FB3EB09C}" type="presOf" srcId="{2CF34920-087A-4F36-91F4-BFEB359B920C}" destId="{EA632254-3FC6-42A3-AFAA-EEC7AF5B8700}" srcOrd="0" destOrd="0" presId="urn:microsoft.com/office/officeart/2005/8/layout/hProcess9"/>
    <dgm:cxn modelId="{34DCD184-35C3-41F6-B756-CD103B6B7769}" type="presOf" srcId="{A96C5B21-2DD0-48B6-A624-2865F6FB70BF}" destId="{F690DB6A-92CC-4E5F-8C61-3C11515043CA}" srcOrd="0" destOrd="0" presId="urn:microsoft.com/office/officeart/2005/8/layout/hProcess9"/>
    <dgm:cxn modelId="{FF32B409-9B0F-41E5-B507-C1E659CFAA93}" srcId="{2CF34920-087A-4F36-91F4-BFEB359B920C}" destId="{A96C5B21-2DD0-48B6-A624-2865F6FB70BF}" srcOrd="0" destOrd="0" parTransId="{65CA95D8-0E50-449A-9A8D-E235A0F5C55E}" sibTransId="{81B522C3-662E-4468-AC99-4D4E707B7BE2}"/>
    <dgm:cxn modelId="{1710CB9C-C432-4EF3-9562-7698DF6F6880}" type="presParOf" srcId="{EA632254-3FC6-42A3-AFAA-EEC7AF5B8700}" destId="{52BC8833-4784-42F0-8907-28119388D766}" srcOrd="0" destOrd="0" presId="urn:microsoft.com/office/officeart/2005/8/layout/hProcess9"/>
    <dgm:cxn modelId="{E7BCF80E-F68A-4D23-BB0D-B9A5B6335D77}" type="presParOf" srcId="{EA632254-3FC6-42A3-AFAA-EEC7AF5B8700}" destId="{4CEFD440-74AA-4E97-9F17-5C317EF773E4}" srcOrd="1" destOrd="0" presId="urn:microsoft.com/office/officeart/2005/8/layout/hProcess9"/>
    <dgm:cxn modelId="{24A95C62-0C42-480F-8D7E-BF861683E192}" type="presParOf" srcId="{4CEFD440-74AA-4E97-9F17-5C317EF773E4}" destId="{F690DB6A-92CC-4E5F-8C61-3C11515043CA}" srcOrd="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C8833-4784-42F0-8907-28119388D766}">
      <dsp:nvSpPr>
        <dsp:cNvPr id="0" name=""/>
        <dsp:cNvSpPr/>
      </dsp:nvSpPr>
      <dsp:spPr>
        <a:xfrm>
          <a:off x="3" y="0"/>
          <a:ext cx="6427072" cy="433592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0DB6A-92CC-4E5F-8C61-3C11515043CA}">
      <dsp:nvSpPr>
        <dsp:cNvPr id="0" name=""/>
        <dsp:cNvSpPr/>
      </dsp:nvSpPr>
      <dsp:spPr>
        <a:xfrm>
          <a:off x="1353796" y="872509"/>
          <a:ext cx="3303806" cy="2574604"/>
        </a:xfrm>
        <a:prstGeom prst="roundRect">
          <a:avLst/>
        </a:prstGeom>
        <a:solidFill>
          <a:srgbClr val="74DD4F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рабочих местах  работников, непосредственно осуществляющих работы по обслуживанию и ремонту относящихся к ЖКХ канализационных сооружений и сетей, в т. ч. производственного оборудования на этих объектах, </a:t>
          </a:r>
          <a:r>
            <a:rPr lang="ru-RU" sz="1500" b="0" i="1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(подпункт «з» пункта 8)</a:t>
          </a:r>
          <a:endParaRPr lang="ru-RU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9478" y="998191"/>
        <a:ext cx="3052442" cy="2323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4001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495" y="1"/>
            <a:ext cx="4304001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FEFB6-4C6D-42B2-A2C1-DD78746B193A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7411"/>
            <a:ext cx="4304001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495" y="6457411"/>
            <a:ext cx="4304001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C79E6-BA97-406F-9E91-805C5FBE6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50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3"/>
            <a:ext cx="4303778" cy="340158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5" y="3"/>
            <a:ext cx="4303776" cy="340158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r">
              <a:defRPr sz="1200"/>
            </a:lvl1pPr>
          </a:lstStyle>
          <a:p>
            <a:fld id="{0E53EB93-128A-4A31-8D53-9714ED13DA32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5487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8" tIns="45699" rIns="91398" bIns="456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91" y="3228762"/>
            <a:ext cx="7945254" cy="3059228"/>
          </a:xfrm>
          <a:prstGeom prst="rect">
            <a:avLst/>
          </a:prstGeom>
        </p:spPr>
        <p:txBody>
          <a:bodyPr vert="horz" lIns="91398" tIns="45699" rIns="91398" bIns="4569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6456425"/>
            <a:ext cx="4303778" cy="340157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5" y="6456425"/>
            <a:ext cx="4303776" cy="340157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r">
              <a:defRPr sz="1200"/>
            </a:lvl1pPr>
          </a:lstStyle>
          <a:p>
            <a:fld id="{52506F07-EBAF-4AFB-B1F2-CB64B1883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6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74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3217A-8CDB-40AE-838C-4FFA40F80A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261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3217A-8CDB-40AE-838C-4FFA40F80A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932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2" name="Google Shape;902;p4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48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992982" y="3271382"/>
            <a:ext cx="794385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39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975" y="636588"/>
            <a:ext cx="3060700" cy="172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1764736" y="2453537"/>
            <a:ext cx="14117885" cy="200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9995573" y="4842164"/>
            <a:ext cx="7647188" cy="25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9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3217A-8CDB-40AE-838C-4FFA40F80A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1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4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15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6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76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7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1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9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6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052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85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82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027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498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0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3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35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317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81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116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353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735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55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857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61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84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15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4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710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349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256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517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893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163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38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512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423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45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476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0240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432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6115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641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10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633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000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796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84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45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43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469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168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96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50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154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574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8041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505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79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719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386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1472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14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52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39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8247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4448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704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653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97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101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911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9988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0704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0371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1666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9272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39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1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9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EAC-74BB-4AD8-8E07-1B42C64ED425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4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8EAC-74BB-4AD8-8E07-1B42C64ED425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ADC1-C728-42BE-8B8D-149CFFEE8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2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43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4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05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6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6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E4E4-F831-4E33-8B2F-F0552D5E5F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0CD5B-70D6-4F2E-97AF-AD0FD6B815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8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7.emf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452984/f0da57d3813ebde4acbdd85cd1492c3d8c41749b/#dst100016" TargetMode="External"/><Relationship Id="rId4" Type="http://schemas.openxmlformats.org/officeDocument/2006/relationships/image" Target="../media/image18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nsultant.ru/document/cons_doc_LAW_452984/c494d5ea314e1805d2a009f35b8c531edc0c1f4d/#dst10019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2" Type="http://schemas.openxmlformats.org/officeDocument/2006/relationships/hyperlink" Target="http://www.ecostandardgroup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costandardgroup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1102390" y="258879"/>
            <a:ext cx="85277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202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4</a:t>
            </a:r>
            <a:endParaRPr b="1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>
            <a:off x="1707777" y="1883639"/>
            <a:ext cx="8001000" cy="3299632"/>
            <a:chOff x="1009067" y="987500"/>
            <a:chExt cx="8242138" cy="3299632"/>
          </a:xfrm>
        </p:grpSpPr>
        <p:sp>
          <p:nvSpPr>
            <p:cNvPr id="96" name="Google Shape;96;p1"/>
            <p:cNvSpPr/>
            <p:nvPr/>
          </p:nvSpPr>
          <p:spPr>
            <a:xfrm>
              <a:off x="1655122" y="1103009"/>
              <a:ext cx="7596083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ru-RU" sz="7200" b="1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ECOSTANDARD GROUP</a:t>
              </a:r>
              <a:endParaRPr sz="7200" b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655122" y="3593136"/>
              <a:ext cx="7596083" cy="693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7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Услуги и сервисы по охране труда и окружающей среды, инженерным изысканиям, геологическим услугам и обучению сотрудников.</a:t>
              </a:r>
              <a:endParaRPr sz="17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009067" y="987500"/>
              <a:ext cx="41870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ru-RU" sz="800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/</a:t>
              </a:r>
              <a:endParaRPr sz="800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471" y="354195"/>
            <a:ext cx="1412057" cy="482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73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7A20223-CDF0-6440-A607-C24978ACE339}"/>
              </a:ext>
            </a:extLst>
          </p:cNvPr>
          <p:cNvSpPr/>
          <p:nvPr/>
        </p:nvSpPr>
        <p:spPr>
          <a:xfrm>
            <a:off x="0" y="10715"/>
            <a:ext cx="12192000" cy="6858000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027548" y="1628800"/>
            <a:ext cx="8748972" cy="3088188"/>
            <a:chOff x="982584" y="1039000"/>
            <a:chExt cx="8136904" cy="308818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E032C4F0-09BD-4B4E-BCFF-5BE1B3D10C44}"/>
                </a:ext>
              </a:extLst>
            </p:cNvPr>
            <p:cNvSpPr/>
            <p:nvPr/>
          </p:nvSpPr>
          <p:spPr>
            <a:xfrm>
              <a:off x="1252603" y="1326421"/>
              <a:ext cx="7866885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800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Специальная оценка условий труда (СОУТ) </a:t>
              </a:r>
            </a:p>
            <a:p>
              <a:r>
                <a:rPr lang="ru-RU" sz="4000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ИЗМЕНЕНИЯ МЕТОДИКИ </a:t>
              </a:r>
              <a:br>
                <a:rPr lang="ru-RU" sz="4000" b="1" cap="all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4000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с 01.09.2024</a:t>
              </a:r>
              <a:endParaRPr lang="en-US" sz="4000" b="1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982584" y="1039000"/>
              <a:ext cx="41870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/</a:t>
              </a:r>
              <a:endParaRPr lang="ru-RU" sz="8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451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62157" y="1336051"/>
            <a:ext cx="58616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00" b="1" dirty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ФЕДЕРАЛЬНЫЙ ЗАКОН ОТ 28.12.2013 Г. №426-ФЗ «О СПЕЦИАЛЬНОЙ ОЦЕНКЕ УСЛОВИЙ ТРУДА» / СТАТЬЯ 8, ЧАСТЬ 3</a:t>
            </a:r>
            <a:endParaRPr lang="ru-RU" altLang="ru-RU" sz="1500" b="1" dirty="0">
              <a:solidFill>
                <a:srgbClr val="92D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3430" y="2126265"/>
            <a:ext cx="704892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Специальная оценка условий труда проводится в соответствии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с методикой её проведения, утверждаемой федеральным органом исполнительной власти, осуществляющим функции по выработке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и реализации государственной политики и нормативно-правовому регулированию в сфере труда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&lt;…&gt;</a:t>
            </a:r>
            <a:endParaRPr lang="ru-RU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68542" y="1405654"/>
            <a:ext cx="11449272" cy="721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r="15890"/>
          <a:stretch/>
        </p:blipFill>
        <p:spPr>
          <a:xfrm>
            <a:off x="8284463" y="-2029"/>
            <a:ext cx="3907537" cy="68600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8622" y="4479100"/>
            <a:ext cx="634352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srgbClr val="6EDE00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МЕТОДИКА ПРОВЕДЕНИЯ СПЕЦИАЛЬНОЙ ОЦЕНКИ УСЛОВИЙ ТРУДА (ПРИЛОЖЕНИЕ №1 К ПРИКАЗУ МИНТРУДА РФ ОТ 21.11.2023 Г. №</a:t>
            </a:r>
            <a:r>
              <a:rPr lang="ru-RU" sz="1500" b="1" dirty="0">
                <a:latin typeface="Arial" charset="0"/>
                <a:ea typeface="Arial" charset="0"/>
                <a:cs typeface="Arial" charset="0"/>
              </a:rPr>
              <a:t>817Н</a:t>
            </a:r>
            <a:r>
              <a:rPr lang="ru-RU" sz="1500" b="1" dirty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ru-RU" sz="15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14" y="1373492"/>
            <a:ext cx="707886" cy="7078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48666" y="5539650"/>
            <a:ext cx="3341753" cy="623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9957" y="5539650"/>
            <a:ext cx="3067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Действует с 01.09.2024 г. по 01.09.2030 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67808" y="4208606"/>
            <a:ext cx="33671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Утратит силу с 01.09.2024 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48666" y="4212223"/>
            <a:ext cx="3354543" cy="380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A6D3EE-3947-6193-DC3F-188502851FA4}"/>
              </a:ext>
            </a:extLst>
          </p:cNvPr>
          <p:cNvSpPr/>
          <p:nvPr/>
        </p:nvSpPr>
        <p:spPr>
          <a:xfrm>
            <a:off x="936959" y="500602"/>
            <a:ext cx="10862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altLang="ru-RU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СОУТ</a:t>
            </a:r>
            <a:r>
              <a:rPr lang="en-US" altLang="ru-RU" sz="2400" b="1" noProof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altLang="ru-RU" sz="2400" b="1" dirty="0">
                <a:latin typeface="Arial" charset="0"/>
                <a:ea typeface="Arial" charset="0"/>
                <a:cs typeface="Arial" charset="0"/>
              </a:rPr>
              <a:t> ИЗМЕНЕНИЕ МЕТОДИКИ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6EDE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/</a:t>
            </a: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6EDE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3427" y="3335619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МЕТОДИКА ПРОВЕДЕНИЯ СПЕЦИАЛЬНОЙ ОЦЕНКИ УСЛОВИЙ ТРУДА (ПРИЛОЖЕНИЕ №1 К ПРИКАЗУ МИНТРУДА РФ ОТ 24.01.2014 Г. №33Н)</a:t>
            </a:r>
            <a:endParaRPr lang="ru-RU" sz="1500" b="1" dirty="0">
              <a:solidFill>
                <a:srgbClr val="6EDE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7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10209" y="1832201"/>
            <a:ext cx="6476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latin typeface="Arial" charset="0"/>
                <a:ea typeface="Arial" charset="0"/>
                <a:cs typeface="Arial" charset="0"/>
              </a:rPr>
              <a:t>ПОРУЧЕНИЕ ЗАМЕСТИТЕЛЯ ПРЕДСЕДАТЕЛЯ ПРАВИТЕЛЬСТВА РФ Т. ГОЛИКОВОЙ ОТ 20.12.2022Г. </a:t>
            </a:r>
            <a:br>
              <a:rPr lang="ru-RU" altLang="ru-RU" sz="1600" b="1" dirty="0">
                <a:latin typeface="Arial" charset="0"/>
                <a:ea typeface="Arial" charset="0"/>
                <a:cs typeface="Arial" charset="0"/>
              </a:rPr>
            </a:br>
            <a:r>
              <a:rPr lang="ru-RU" altLang="ru-RU" sz="1600" b="1" dirty="0">
                <a:latin typeface="Arial" charset="0"/>
                <a:ea typeface="Arial" charset="0"/>
                <a:cs typeface="Arial" charset="0"/>
              </a:rPr>
              <a:t>№ТГ-П45-21941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3" y="1860508"/>
            <a:ext cx="611466" cy="61146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968542" y="1405654"/>
            <a:ext cx="11449272" cy="721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440" y="3061497"/>
            <a:ext cx="7048925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Для чего?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Arial" charset="0"/>
                <a:ea typeface="Arial" charset="0"/>
                <a:cs typeface="Arial" charset="0"/>
              </a:rPr>
              <a:t>Необходимость ввода в правовое поле положений совместного письма-разъяснения Минтруда и Минздрава России, Профсоюза работников здравоохранения РФ о возможности классификации условий труда медицинским работникам по биологическому фактору без проведения измерений</a:t>
            </a:r>
            <a:br>
              <a:rPr lang="ru-RU" sz="1500" dirty="0">
                <a:latin typeface="Arial" charset="0"/>
                <a:ea typeface="Arial" charset="0"/>
                <a:cs typeface="Arial" charset="0"/>
              </a:rPr>
            </a:br>
            <a:endParaRPr lang="ru-RU" sz="1500" dirty="0"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Зачем?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Arial" charset="0"/>
                <a:ea typeface="Arial" charset="0"/>
                <a:cs typeface="Arial" charset="0"/>
              </a:rPr>
              <a:t>Обязательными для исполнения документами ФОИВ являются НПА, разработанные, утверждённые и вступившие в силу в установленном порядке. Издание НПА в виде писем и телеграмм не допускается, вследствие чего ни одно письмо, пусть даже и совместного авторства нескольких министерств, источником права не является и статусом НПА не обладает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80184D2B-1212-B743-96A9-0B2189A8F70A}"/>
              </a:ext>
            </a:extLst>
          </p:cNvPr>
          <p:cNvCxnSpPr>
            <a:cxnSpLocks/>
          </p:cNvCxnSpPr>
          <p:nvPr/>
        </p:nvCxnSpPr>
        <p:spPr>
          <a:xfrm>
            <a:off x="698045" y="2978808"/>
            <a:ext cx="6965926" cy="3192"/>
          </a:xfrm>
          <a:prstGeom prst="line">
            <a:avLst/>
          </a:prstGeom>
          <a:ln w="57150">
            <a:solidFill>
              <a:srgbClr val="6E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525897"/>
              </p:ext>
            </p:extLst>
          </p:nvPr>
        </p:nvGraphicFramePr>
        <p:xfrm>
          <a:off x="7824192" y="0"/>
          <a:ext cx="436780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5" imgW="5676666" imgH="8020002" progId="AcroExch.Document.DC">
                  <p:embed/>
                </p:oleObj>
              </mc:Choice>
              <mc:Fallback>
                <p:oleObj name="Acrobat Document" r:id="rId5" imgW="5676666" imgH="8020002" progId="AcroExch.Document.DC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6">
                        <a:lum bright="-4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7824192" y="0"/>
                        <a:ext cx="436780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C23BF6-47D6-4FF2-7C88-7B0F4AF8952E}"/>
              </a:ext>
            </a:extLst>
          </p:cNvPr>
          <p:cNvSpPr/>
          <p:nvPr/>
        </p:nvSpPr>
        <p:spPr>
          <a:xfrm>
            <a:off x="698045" y="500602"/>
            <a:ext cx="10862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altLang="ru-RU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СОУТ</a:t>
            </a:r>
            <a:r>
              <a:rPr lang="en-US" altLang="ru-RU" sz="2400" b="1" noProof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altLang="ru-RU" sz="2400" b="1" dirty="0">
                <a:latin typeface="Arial" charset="0"/>
                <a:ea typeface="Arial" charset="0"/>
                <a:cs typeface="Arial" charset="0"/>
              </a:rPr>
              <a:t> ИЗМЕНЕНИЕ МЕТОДИКИ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6EDE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/</a:t>
            </a: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6EDE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0"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6EDE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ПРИЧИНЫ РАЗРАБОТКИ НОВОЙ МЕТОДИКИ</a:t>
            </a:r>
          </a:p>
        </p:txBody>
      </p:sp>
    </p:spTree>
    <p:extLst>
      <p:ext uri="{BB962C8B-B14F-4D97-AF65-F5344CB8AC3E}">
        <p14:creationId xmlns:p14="http://schemas.microsoft.com/office/powerpoint/2010/main" val="65713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/>
          <a:srcRect l="36051" t="1359" r="32564" b="778"/>
          <a:stretch/>
        </p:blipFill>
        <p:spPr bwMode="auto">
          <a:xfrm>
            <a:off x="9552384" y="-9524"/>
            <a:ext cx="2668190" cy="686752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941172" y="239947"/>
            <a:ext cx="108628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Arial" charset="0"/>
                <a:ea typeface="Arial" charset="0"/>
                <a:cs typeface="Arial" charset="0"/>
              </a:rPr>
              <a:t>СОУТ. ИЗМЕНЕНИЕ МЕТОДИКИ </a:t>
            </a:r>
            <a:r>
              <a:rPr lang="en-US" sz="2400" b="1" dirty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ru-RU" sz="2400" b="1" dirty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ru-RU" sz="2400" b="1" dirty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ПРОЦЕДУРЫ ИДЕНТИФИКАЦИИ ВОПФ – ЧТО НОВОГО?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19536" y="1424827"/>
            <a:ext cx="11449272" cy="721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67567" y="3202101"/>
            <a:ext cx="2499768" cy="1728192"/>
            <a:chOff x="399152" y="727793"/>
            <a:chExt cx="4412145" cy="2215332"/>
          </a:xfr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99152" y="727793"/>
              <a:ext cx="4412145" cy="221533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001">
              <a:schemeClr val="lt1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Скругленный прямоугольник 4"/>
            <p:cNvSpPr txBox="1"/>
            <p:nvPr/>
          </p:nvSpPr>
          <p:spPr>
            <a:xfrm>
              <a:off x="507296" y="835937"/>
              <a:ext cx="4195857" cy="19990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4095588" y="1876713"/>
            <a:ext cx="5400600" cy="3857191"/>
          </a:xfrm>
          <a:prstGeom prst="roundRect">
            <a:avLst/>
          </a:prstGeom>
          <a:solidFill>
            <a:srgbClr val="74DD4F"/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solidFill>
                <a:srgbClr val="3CE73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3079903" y="3933056"/>
            <a:ext cx="1210637" cy="343126"/>
          </a:xfrm>
          <a:prstGeom prst="rightArrow">
            <a:avLst>
              <a:gd name="adj1" fmla="val 50000"/>
              <a:gd name="adj2" fmla="val 238753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114" y="3596787"/>
            <a:ext cx="2500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500" b="1" dirty="0">
                <a:latin typeface="Arial" charset="0"/>
                <a:ea typeface="Arial" charset="0"/>
                <a:cs typeface="Arial" charset="0"/>
              </a:rPr>
              <a:t>Изменения, которые затронут</a:t>
            </a:r>
            <a:r>
              <a:rPr lang="ru-RU" sz="15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500" b="1" dirty="0">
                <a:latin typeface="Arial" charset="0"/>
                <a:ea typeface="Arial" charset="0"/>
                <a:cs typeface="Arial" charset="0"/>
              </a:rPr>
              <a:t>действия экспертной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29872" y="2238789"/>
            <a:ext cx="456926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Arial" charset="0"/>
                <a:ea typeface="Arial" charset="0"/>
                <a:cs typeface="Arial" charset="0"/>
              </a:rPr>
              <a:t>Присутствие эксперта по СОУТ при процедуре идентификации мероприятий по идентификации ВОПФ на рабочих местах офисных и значительной части административных работников больше </a:t>
            </a:r>
            <a:r>
              <a:rPr lang="ru-RU" sz="1500" b="1" u="sng" dirty="0" smtClean="0">
                <a:latin typeface="Arial" charset="0"/>
                <a:ea typeface="Arial" charset="0"/>
                <a:cs typeface="Arial" charset="0"/>
              </a:rPr>
              <a:t>не </a:t>
            </a:r>
            <a:r>
              <a:rPr lang="ru-RU" sz="1500" b="1" u="sng" dirty="0">
                <a:latin typeface="Arial" charset="0"/>
                <a:ea typeface="Arial" charset="0"/>
                <a:cs typeface="Arial" charset="0"/>
              </a:rPr>
              <a:t>предполагается</a:t>
            </a:r>
            <a:r>
              <a:rPr lang="ru-RU" sz="15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500" dirty="0">
                <a:latin typeface="Arial" charset="0"/>
                <a:ea typeface="Arial" charset="0"/>
                <a:cs typeface="Arial" charset="0"/>
              </a:rPr>
              <a:t>ни в качестве его права, ни в качестве обязанности  </a:t>
            </a:r>
            <a:r>
              <a:rPr lang="ru-RU" sz="1500" i="1" dirty="0">
                <a:latin typeface="Arial" charset="0"/>
                <a:ea typeface="Arial" charset="0"/>
                <a:cs typeface="Arial" charset="0"/>
              </a:rPr>
              <a:t>(пункт 7)</a:t>
            </a:r>
            <a:r>
              <a:rPr lang="ru-RU" sz="15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ru-RU" sz="1500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sz="1500" dirty="0">
                <a:latin typeface="Arial" charset="0"/>
                <a:ea typeface="Arial" charset="0"/>
                <a:cs typeface="Arial" charset="0"/>
              </a:rPr>
              <a:t>Однако присутствие эксперта по СОУТ на рабочих местах, подпадающих под ограничения </a:t>
            </a:r>
            <a:r>
              <a:rPr lang="ru-RU" sz="1500" b="1" dirty="0">
                <a:latin typeface="Arial" charset="0"/>
                <a:ea typeface="Arial" charset="0"/>
                <a:cs typeface="Arial" charset="0"/>
              </a:rPr>
              <a:t>ч. 6 ст. 10 </a:t>
            </a:r>
            <a:r>
              <a:rPr lang="ru-RU" sz="1500" dirty="0">
                <a:latin typeface="Arial" charset="0"/>
                <a:ea typeface="Arial" charset="0"/>
                <a:cs typeface="Arial" charset="0"/>
              </a:rPr>
              <a:t>Федерального закона № 426-ФЗ, при проведении мероприятий по идентификации будет </a:t>
            </a:r>
            <a:r>
              <a:rPr lang="ru-RU" sz="1500" b="1" u="sng" dirty="0" smtClean="0">
                <a:latin typeface="Arial" charset="0"/>
                <a:ea typeface="Arial" charset="0"/>
                <a:cs typeface="Arial" charset="0"/>
              </a:rPr>
              <a:t>обязательным</a:t>
            </a:r>
            <a:r>
              <a:rPr lang="ru-RU" sz="1500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5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500" i="1" dirty="0">
                <a:latin typeface="Arial" charset="0"/>
                <a:ea typeface="Arial" charset="0"/>
                <a:cs typeface="Arial" charset="0"/>
              </a:rPr>
              <a:t>(пункт 14)</a:t>
            </a:r>
            <a:r>
              <a:rPr lang="ru-RU" sz="15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404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Занятая женщина аналити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0"/>
          <a:stretch/>
        </p:blipFill>
        <p:spPr bwMode="auto">
          <a:xfrm>
            <a:off x="6134222" y="1995951"/>
            <a:ext cx="6036692" cy="48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1250355" y="1636379"/>
            <a:ext cx="5817646" cy="1269712"/>
          </a:xfrm>
          <a:prstGeom prst="homePlate">
            <a:avLst>
              <a:gd name="adj" fmla="val 50000"/>
            </a:avLst>
          </a:prstGeom>
          <a:solidFill>
            <a:srgbClr val="74DD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E73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Roboto"/>
              </a:rPr>
              <a:t> 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3CE73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Roboto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1250354" y="3152259"/>
            <a:ext cx="5817646" cy="919772"/>
          </a:xfrm>
          <a:prstGeom prst="homePlate">
            <a:avLst>
              <a:gd name="adj" fmla="val 50000"/>
            </a:avLst>
          </a:prstGeom>
          <a:solidFill>
            <a:srgbClr val="74DD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Roboto"/>
              </a:rPr>
              <a:t> 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Roboto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1229960" y="4305506"/>
            <a:ext cx="5830808" cy="818363"/>
          </a:xfrm>
          <a:prstGeom prst="homePlate">
            <a:avLst>
              <a:gd name="adj" fmla="val 50000"/>
            </a:avLst>
          </a:prstGeom>
          <a:solidFill>
            <a:srgbClr val="74DD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Roboto"/>
              </a:rPr>
              <a:t>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Roboto"/>
            </a:endParaRPr>
          </a:p>
        </p:txBody>
      </p:sp>
      <p:sp>
        <p:nvSpPr>
          <p:cNvPr id="602" name="Google Shape;602;p36"/>
          <p:cNvSpPr txBox="1"/>
          <p:nvPr/>
        </p:nvSpPr>
        <p:spPr>
          <a:xfrm>
            <a:off x="1711762" y="1670373"/>
            <a:ext cx="5158789" cy="125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lvl="0">
              <a:spcBef>
                <a:spcPts val="95"/>
              </a:spcBef>
            </a:pPr>
            <a:r>
              <a:rPr lang="ru-RU" sz="1500" spc="-1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Решение о проведении на рабочих местах исследований (испытаний) и измерений ВОПФ принимается комиссией по проведению СОУТ на основании заключения эксперта по идентификации (пункт 14</a:t>
            </a:r>
            <a:r>
              <a:rPr lang="ru-RU" sz="1500" spc="-1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ru-RU" sz="1500" spc="-1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3" name="Google Shape;603;p36"/>
          <p:cNvSpPr txBox="1"/>
          <p:nvPr/>
        </p:nvSpPr>
        <p:spPr>
          <a:xfrm>
            <a:off x="1689021" y="3191776"/>
            <a:ext cx="4986809" cy="797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lvl="0">
              <a:spcBef>
                <a:spcPts val="95"/>
              </a:spcBef>
            </a:pPr>
            <a:r>
              <a:rPr lang="ru-RU" sz="1500" spc="-1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Решения комиссии оформляются простым большинством голосов и протоколом заседания (пункт 11)</a:t>
            </a:r>
          </a:p>
        </p:txBody>
      </p:sp>
      <p:sp>
        <p:nvSpPr>
          <p:cNvPr id="604" name="Google Shape;604;p36"/>
          <p:cNvSpPr/>
          <p:nvPr/>
        </p:nvSpPr>
        <p:spPr>
          <a:xfrm>
            <a:off x="1720463" y="4388177"/>
            <a:ext cx="5141386" cy="5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lvl="0">
              <a:spcBef>
                <a:spcPts val="95"/>
              </a:spcBef>
            </a:pPr>
            <a:r>
              <a:rPr lang="ru-RU" sz="1500" spc="-1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Более осознанный подход</a:t>
            </a:r>
            <a:r>
              <a:rPr lang="ru-RU" sz="1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к </a:t>
            </a:r>
            <a:r>
              <a:rPr lang="ru-RU" sz="15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формированию комиссии по СОУТ и организации ее работы*</a:t>
            </a:r>
            <a:endParaRPr kumimoji="0" lang="ru-RU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0" name="Google Shape;610;p36"/>
          <p:cNvSpPr txBox="1"/>
          <p:nvPr/>
        </p:nvSpPr>
        <p:spPr>
          <a:xfrm>
            <a:off x="1277191" y="2030623"/>
            <a:ext cx="3859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Roboto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1" name="Google Shape;611;p36"/>
          <p:cNvSpPr txBox="1"/>
          <p:nvPr/>
        </p:nvSpPr>
        <p:spPr>
          <a:xfrm>
            <a:off x="1264236" y="3361086"/>
            <a:ext cx="3914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Roboto"/>
              </a:rPr>
              <a:t>2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Roboto"/>
            </a:endParaRPr>
          </a:p>
        </p:txBody>
      </p:sp>
      <p:sp>
        <p:nvSpPr>
          <p:cNvPr id="614" name="Google Shape;614;p36"/>
          <p:cNvSpPr txBox="1"/>
          <p:nvPr/>
        </p:nvSpPr>
        <p:spPr>
          <a:xfrm>
            <a:off x="1280901" y="4446773"/>
            <a:ext cx="3914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Roboto"/>
              </a:rPr>
              <a:t>3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Roboto"/>
            </a:endParaRPr>
          </a:p>
        </p:txBody>
      </p:sp>
      <p:cxnSp>
        <p:nvCxnSpPr>
          <p:cNvPr id="616" name="Google Shape;616;p36"/>
          <p:cNvCxnSpPr/>
          <p:nvPr/>
        </p:nvCxnSpPr>
        <p:spPr>
          <a:xfrm>
            <a:off x="1672355" y="1199626"/>
            <a:ext cx="0" cy="4963474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93C7A9E-5A05-B5E9-DFC3-A167334582C6}"/>
              </a:ext>
            </a:extLst>
          </p:cNvPr>
          <p:cNvSpPr/>
          <p:nvPr/>
        </p:nvSpPr>
        <p:spPr>
          <a:xfrm>
            <a:off x="936959" y="500602"/>
            <a:ext cx="10862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СОУТ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ИЗМЕНЕНИЕ МЕТОДИКИ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EDE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/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EDE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0">
              <a:defRPr/>
            </a:pPr>
            <a:r>
              <a:rPr lang="ru-RU" sz="2400" b="1" dirty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ОБЯЗАННОСТИ РАБОТОДАТЕЛЯ / ДОПНАГРУЗКА?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6EDE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1668" y="5283721"/>
            <a:ext cx="5244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* Отсутствие </a:t>
            </a:r>
            <a:r>
              <a:rPr lang="ru-RU" sz="1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 материалах проведённой СОУТ протокола заседания комиссии по итогам проведения мероприятий по идентификации может послужить основанием для привлечения работодателя к административной ответственности по статье 5.27.1 КоАП РФ</a:t>
            </a:r>
            <a:endParaRPr lang="ru-RU" sz="15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5" y="374904"/>
            <a:ext cx="1368081" cy="4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8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970362" y="318342"/>
            <a:ext cx="108039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Arial" charset="0"/>
                <a:ea typeface="Arial" charset="0"/>
                <a:cs typeface="Arial" charset="0"/>
              </a:rPr>
              <a:t>СОУТ. ИЗМЕНЕНИЕ МЕТОДИКИ</a:t>
            </a:r>
            <a:r>
              <a:rPr lang="en-US" sz="2400" b="1" dirty="0">
                <a:solidFill>
                  <a:srgbClr val="74DD4F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ru-RU" sz="2400" b="1" dirty="0">
                <a:solidFill>
                  <a:srgbClr val="74DD4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ru-RU" sz="2400" b="1" dirty="0">
                <a:solidFill>
                  <a:srgbClr val="74DD4F"/>
                </a:solidFill>
                <a:latin typeface="Arial" charset="0"/>
                <a:ea typeface="Arial" charset="0"/>
                <a:cs typeface="Arial" charset="0"/>
              </a:rPr>
              <a:t>ПРОЦЕДУРЫ ИДЕНТИФИКАЦИИ ВОПФ – ЧТО НОВОГО?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68542" y="1405654"/>
            <a:ext cx="11449272" cy="721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650064382"/>
              </p:ext>
            </p:extLst>
          </p:nvPr>
        </p:nvGraphicFramePr>
        <p:xfrm>
          <a:off x="777922" y="1764395"/>
          <a:ext cx="6427076" cy="433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7522506" y="1515415"/>
            <a:ext cx="3744416" cy="3571422"/>
            <a:chOff x="4987970" y="276900"/>
            <a:chExt cx="3950361" cy="3950361"/>
          </a:xfrm>
          <a:solidFill>
            <a:srgbClr val="74DD4F"/>
          </a:solidFill>
        </p:grpSpPr>
        <p:sp>
          <p:nvSpPr>
            <p:cNvPr id="19" name="Овал 18"/>
            <p:cNvSpPr/>
            <p:nvPr/>
          </p:nvSpPr>
          <p:spPr>
            <a:xfrm>
              <a:off x="4987970" y="276900"/>
              <a:ext cx="3950361" cy="39503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5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Овал 4"/>
            <p:cNvSpPr txBox="1"/>
            <p:nvPr/>
          </p:nvSpPr>
          <p:spPr>
            <a:xfrm>
              <a:off x="5306249" y="501660"/>
              <a:ext cx="3342613" cy="31062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Биологический фактор и</a:t>
              </a:r>
              <a:r>
                <a:rPr lang="ru-RU" sz="1500" kern="12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дентифицируется как вредный и (или) опасный                  </a:t>
              </a:r>
              <a:r>
                <a:rPr lang="ru-RU" sz="1500" i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(подпункт «з» пункта 8)</a:t>
              </a:r>
              <a:endParaRPr lang="ru-RU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606" y="4660066"/>
            <a:ext cx="1944216" cy="2081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5" y="374904"/>
            <a:ext cx="1368081" cy="4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60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7A20223-CDF0-6440-A607-C24978ACE339}"/>
              </a:ext>
            </a:extLst>
          </p:cNvPr>
          <p:cNvSpPr/>
          <p:nvPr/>
        </p:nvSpPr>
        <p:spPr>
          <a:xfrm>
            <a:off x="0" y="10715"/>
            <a:ext cx="12192000" cy="6858000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027548" y="1628800"/>
            <a:ext cx="8748972" cy="1857081"/>
            <a:chOff x="982584" y="1039000"/>
            <a:chExt cx="8136904" cy="185708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E032C4F0-09BD-4B4E-BCFF-5BE1B3D10C44}"/>
                </a:ext>
              </a:extLst>
            </p:cNvPr>
            <p:cNvSpPr/>
            <p:nvPr/>
          </p:nvSpPr>
          <p:spPr>
            <a:xfrm>
              <a:off x="1252603" y="1326421"/>
              <a:ext cx="786688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800" b="1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РЕАЛИИ СОУТ в 2024</a:t>
              </a:r>
            </a:p>
            <a:p>
              <a:r>
                <a:rPr lang="ru-RU" sz="4800" b="1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4800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новых территориях</a:t>
              </a:r>
              <a:endParaRPr lang="en-US" sz="4000" b="1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982584" y="1039000"/>
              <a:ext cx="41870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/</a:t>
              </a:r>
              <a:endParaRPr lang="ru-RU" sz="8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517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970362" y="318342"/>
            <a:ext cx="108039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Arial" charset="0"/>
                <a:ea typeface="Arial" charset="0"/>
                <a:cs typeface="Arial" charset="0"/>
              </a:rPr>
              <a:t>СОУТ</a:t>
            </a:r>
            <a:r>
              <a:rPr lang="ru-RU" altLang="ru-RU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altLang="ru-RU" sz="2400" b="1" dirty="0" smtClean="0">
                <a:latin typeface="Arial" charset="0"/>
                <a:ea typeface="Arial" charset="0"/>
                <a:cs typeface="Arial" charset="0"/>
              </a:rPr>
              <a:t>на Новых территориях</a:t>
            </a:r>
            <a:r>
              <a:rPr lang="en-US" sz="2400" b="1" dirty="0" smtClean="0">
                <a:solidFill>
                  <a:srgbClr val="74DD4F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ru-RU" sz="2400" b="1" dirty="0" smtClean="0">
                <a:solidFill>
                  <a:srgbClr val="74DD4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2400" b="1" dirty="0">
              <a:solidFill>
                <a:srgbClr val="74DD4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2400" b="1" dirty="0" smtClean="0">
                <a:solidFill>
                  <a:srgbClr val="74DD4F"/>
                </a:solidFill>
                <a:latin typeface="Arial" charset="0"/>
                <a:ea typeface="Arial" charset="0"/>
                <a:cs typeface="Arial" charset="0"/>
              </a:rPr>
              <a:t>ЗАКОНОДАТЕЛЬНОЕ РЕГУЛИРОВАНИЕ</a:t>
            </a:r>
            <a:endParaRPr lang="ru-RU" sz="2400" b="1" dirty="0">
              <a:solidFill>
                <a:srgbClr val="74DD4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5400" y="1465746"/>
            <a:ext cx="58326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/>
            <a:r>
              <a:rPr lang="ru-RU" sz="15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П.31. Результаты </a:t>
            </a:r>
            <a:r>
              <a:rPr lang="ru-RU" sz="1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аттестации рабочих мест по условиям труда </a:t>
            </a:r>
            <a:r>
              <a:rPr lang="ru-RU" sz="15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(СОУТ), </a:t>
            </a:r>
            <a:r>
              <a:rPr lang="ru-RU" sz="1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проведенной у работодателей, осуществляющих деятельность на территориях 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mr-IN" sz="15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1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r>
              <a:rPr lang="ru-RU" sz="15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срок действия которой закончился в период с 30 сентября 2022 г. до 1 января 2024 г., признаются действительными до 1 января 2026 г., </a:t>
            </a:r>
            <a:r>
              <a:rPr lang="ru-RU" sz="15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за исключением случаев </a:t>
            </a:r>
            <a:r>
              <a:rPr lang="ru-RU" sz="15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возникновения обстоятельств, указанных в </a:t>
            </a:r>
            <a:r>
              <a:rPr lang="ru-RU" sz="1500" u="sng" dirty="0">
                <a:solidFill>
                  <a:srgbClr val="1A0DAB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части 1 статьи 17</a:t>
            </a:r>
            <a:r>
              <a:rPr lang="ru-RU" sz="15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ru-RU" sz="1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Федерального закона "О специальной оценке условий труда".</a:t>
            </a:r>
          </a:p>
          <a:p>
            <a:pPr indent="342900"/>
            <a:endParaRPr lang="ru-RU" sz="15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indent="342900"/>
            <a:r>
              <a:rPr lang="ru-RU" sz="15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1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случае возникновения обстоятельств, указанных в </a:t>
            </a:r>
            <a:r>
              <a:rPr lang="ru-RU" sz="1500" u="sng" dirty="0">
                <a:solidFill>
                  <a:srgbClr val="1A0DAB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части 1 статьи 17</a:t>
            </a:r>
            <a:r>
              <a:rPr lang="ru-RU" sz="1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 Федерального закона "О специальной оценке условий труда", специальная оценка условий труда на таких рабочих местах должна быть проведена в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течение 6 месяцев, начиная с 1 января 2024 г.</a:t>
            </a:r>
          </a:p>
          <a:p>
            <a:r>
              <a:rPr lang="ru-RU" sz="15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1500" dirty="0">
                <a:latin typeface="Arial" charset="0"/>
                <a:ea typeface="Arial" charset="0"/>
                <a:cs typeface="Arial" charset="0"/>
              </a:rPr>
            </a:br>
            <a:r>
              <a:rPr lang="ru-RU" sz="1500" dirty="0">
                <a:latin typeface="Arial" charset="0"/>
                <a:ea typeface="Arial" charset="0"/>
                <a:cs typeface="Arial" charset="0"/>
              </a:rPr>
              <a:t> 32. В случае если в отношении рабочих мест у работодателей, осуществляющих деятельность на территориях </a:t>
            </a:r>
            <a:r>
              <a:rPr lang="en-US" sz="1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mr-IN" sz="1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1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r>
              <a:rPr lang="ru-RU" sz="15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500" dirty="0">
                <a:latin typeface="Arial" charset="0"/>
                <a:ea typeface="Arial" charset="0"/>
                <a:cs typeface="Arial" charset="0"/>
              </a:rPr>
              <a:t>не проведена аттестация рабочих мест по условиям труда </a:t>
            </a:r>
            <a:r>
              <a:rPr lang="ru-RU" sz="1500" dirty="0" smtClean="0">
                <a:latin typeface="Arial" charset="0"/>
                <a:ea typeface="Arial" charset="0"/>
                <a:cs typeface="Arial" charset="0"/>
              </a:rPr>
              <a:t>(СОУТ), </a:t>
            </a:r>
            <a:r>
              <a:rPr lang="ru-RU" sz="1500" b="1" dirty="0">
                <a:latin typeface="Arial" charset="0"/>
                <a:ea typeface="Arial" charset="0"/>
                <a:cs typeface="Arial" charset="0"/>
              </a:rPr>
              <a:t>то с 1 января 2024 г. </a:t>
            </a:r>
            <a:r>
              <a:rPr lang="ru-RU" sz="1500" dirty="0">
                <a:latin typeface="Arial" charset="0"/>
                <a:ea typeface="Arial" charset="0"/>
                <a:cs typeface="Arial" charset="0"/>
              </a:rPr>
              <a:t>в отношении таких рабочих мест проводится специальная оценка условий труда в порядке, установленном Федеральным </a:t>
            </a:r>
            <a:r>
              <a:rPr lang="ru-RU" sz="1500" u="sng" dirty="0">
                <a:latin typeface="Arial" charset="0"/>
                <a:ea typeface="Arial" charset="0"/>
                <a:cs typeface="Arial" charset="0"/>
                <a:hlinkClick r:id="rId3"/>
              </a:rPr>
              <a:t>законом</a:t>
            </a:r>
            <a:r>
              <a:rPr lang="ru-RU" sz="1500" dirty="0">
                <a:latin typeface="Arial" charset="0"/>
                <a:ea typeface="Arial" charset="0"/>
                <a:cs typeface="Arial" charset="0"/>
              </a:rPr>
              <a:t> "О специальной оценке условий труда".</a:t>
            </a:r>
            <a:endParaRPr lang="ru-RU" sz="15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197" y="1551722"/>
            <a:ext cx="5346700" cy="4635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5" y="374904"/>
            <a:ext cx="1368081" cy="4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74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941172" y="239947"/>
            <a:ext cx="10862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СОУТ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ED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ED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ЦЕНООБРАЗОВАЕНИЕ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6EDE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19536" y="1424827"/>
            <a:ext cx="1144927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5" y="374904"/>
            <a:ext cx="1368081" cy="4658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7967"/>
              </p:ext>
            </p:extLst>
          </p:nvPr>
        </p:nvGraphicFramePr>
        <p:xfrm>
          <a:off x="1199456" y="1424824"/>
          <a:ext cx="4608512" cy="45244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09129"/>
                <a:gridCol w="2599383"/>
              </a:tblGrid>
              <a:tr h="1354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Начальная (максимальная) цена договора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1 902 795,00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5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Услуга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СОУТ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5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Объем рабочих мест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8097 РМ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14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Территориальное расположение РМ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Тамбовская область, Воронежская область, Орловская область, Курская область, Липецкая область, Белгородская область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5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Сумма выигрыша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967 874,90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605" y="669138"/>
            <a:ext cx="6286395" cy="3442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605" y="4111397"/>
            <a:ext cx="6227514" cy="26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7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941172" y="239947"/>
            <a:ext cx="10862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СОУТ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ED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ED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ЦЕНООБРАЗОВАЕНИЕ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6EDE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19536" y="1424827"/>
            <a:ext cx="1144927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5" y="374904"/>
            <a:ext cx="1368081" cy="46584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74138"/>
              </p:ext>
            </p:extLst>
          </p:nvPr>
        </p:nvGraphicFramePr>
        <p:xfrm>
          <a:off x="1487488" y="2441994"/>
          <a:ext cx="4608512" cy="40810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09129"/>
                <a:gridCol w="2599383"/>
              </a:tblGrid>
              <a:tr h="1354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Начальная (максимальная) цена договора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20 752 200,00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5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Услуга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СОУТ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5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Объем рабочих мест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5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11 529 РМ</a:t>
                      </a:r>
                      <a:endParaRPr lang="is-IS" sz="15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Территориальное расположение РМ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Ростовская область, ДНР, ЛНР, Мелитополь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5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Сумма выигрыша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2 358 629,00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4D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980" y="1563968"/>
            <a:ext cx="4328246" cy="5234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236" y="133606"/>
            <a:ext cx="4307341" cy="1430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985" y="759691"/>
            <a:ext cx="5418679" cy="14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6648449" y="5262305"/>
            <a:ext cx="4501515" cy="1319583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1166738" y="1555889"/>
            <a:ext cx="5001270" cy="221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725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2800" b="1" kern="0" dirty="0" smtClean="0">
                <a:solidFill>
                  <a:srgbClr val="74DD4F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СЕРОВ </a:t>
            </a:r>
            <a:r>
              <a:rPr lang="ru-RU" sz="2800" b="1" kern="0" dirty="0" smtClean="0">
                <a:solidFill>
                  <a:srgbClr val="74DD4F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МИХАИЛ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8FDD24"/>
              </a:solidFill>
              <a:effectLst/>
              <a:uLnTx/>
              <a:uFillTx/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 lvl="0">
              <a:buClr>
                <a:srgbClr val="000000"/>
              </a:buClr>
              <a:buSzPts val="2000"/>
            </a:pPr>
            <a:endParaRPr lang="en-US" b="1" i="1" dirty="0" smtClean="0">
              <a:solidFill>
                <a:schemeClr val="dk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 lvl="0">
              <a:buClr>
                <a:srgbClr val="000000"/>
              </a:buClr>
              <a:buSzPts val="2000"/>
            </a:pPr>
            <a:r>
              <a:rPr lang="ru-RU" b="1" i="1" dirty="0" smtClean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Управляющий Партнер </a:t>
            </a:r>
            <a:r>
              <a:rPr lang="en-US" b="1" i="1" dirty="0" err="1" smtClean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EcoStandard</a:t>
            </a:r>
            <a:r>
              <a:rPr lang="en-US" b="1" i="1" dirty="0" smtClean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 group</a:t>
            </a:r>
          </a:p>
          <a:p>
            <a:pPr lvl="0">
              <a:buClr>
                <a:srgbClr val="000000"/>
              </a:buClr>
              <a:buSzPts val="2000"/>
            </a:pPr>
            <a:endParaRPr lang="ru-RU" b="1" i="1" dirty="0" smtClean="0">
              <a:solidFill>
                <a:schemeClr val="dk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 lvl="0">
              <a:buClr>
                <a:srgbClr val="000000"/>
              </a:buClr>
              <a:buSzPts val="2000"/>
            </a:pPr>
            <a:r>
              <a:rPr lang="ru-RU" b="1" i="1" dirty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З</a:t>
            </a:r>
            <a:r>
              <a:rPr lang="ru-RU" b="1" i="1" dirty="0" smtClean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аместитель </a:t>
            </a:r>
            <a:r>
              <a:rPr lang="ru-RU" b="1" i="1" dirty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генерального директора, руководитель департаментов СОУТ и инженерных изысканий</a:t>
            </a:r>
            <a:endParaRPr lang="en" b="1" i="1" dirty="0">
              <a:solidFill>
                <a:schemeClr val="dk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sp>
        <p:nvSpPr>
          <p:cNvPr id="190" name="Google Shape;190;p2"/>
          <p:cNvSpPr txBox="1"/>
          <p:nvPr/>
        </p:nvSpPr>
        <p:spPr>
          <a:xfrm>
            <a:off x="1166738" y="591494"/>
            <a:ext cx="3211571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Narrow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СПИКЕР</a:t>
            </a:r>
            <a:r>
              <a:rPr kumimoji="0" lang="ru-RU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 </a:t>
            </a:r>
            <a:r>
              <a:rPr kumimoji="0" lang="ru-RU" sz="4000" i="0" u="none" strike="noStrike" kern="0" cap="none" spc="0" normalizeH="0" baseline="0" noProof="0" dirty="0">
                <a:ln>
                  <a:noFill/>
                </a:ln>
                <a:solidFill>
                  <a:srgbClr val="74DD4F"/>
                </a:solidFill>
                <a:effectLst/>
                <a:uLnTx/>
                <a:uFillTx/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/</a:t>
            </a:r>
            <a:endParaRPr kumimoji="0" sz="4000" i="0" u="none" strike="noStrike" kern="0" cap="none" spc="0" normalizeH="0" baseline="0" noProof="0" dirty="0">
              <a:ln>
                <a:noFill/>
              </a:ln>
              <a:solidFill>
                <a:srgbClr val="74DD4F"/>
              </a:solidFill>
              <a:effectLst/>
              <a:uLnTx/>
              <a:uFillTx/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63" y="332656"/>
            <a:ext cx="4152848" cy="571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02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48"/>
          <p:cNvSpPr/>
          <p:nvPr/>
        </p:nvSpPr>
        <p:spPr>
          <a:xfrm>
            <a:off x="0" y="0"/>
            <a:ext cx="12192000" cy="6992471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grpSp>
        <p:nvGrpSpPr>
          <p:cNvPr id="908" name="Google Shape;908;p48"/>
          <p:cNvGrpSpPr/>
          <p:nvPr/>
        </p:nvGrpSpPr>
        <p:grpSpPr>
          <a:xfrm>
            <a:off x="1722645" y="1628800"/>
            <a:ext cx="7933684" cy="3529310"/>
            <a:chOff x="485548" y="865838"/>
            <a:chExt cx="8454830" cy="3529310"/>
          </a:xfrm>
        </p:grpSpPr>
        <p:sp>
          <p:nvSpPr>
            <p:cNvPr id="909" name="Google Shape;909;p48"/>
            <p:cNvSpPr/>
            <p:nvPr/>
          </p:nvSpPr>
          <p:spPr>
            <a:xfrm>
              <a:off x="848848" y="978869"/>
              <a:ext cx="8091530" cy="3416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ru-RU" sz="7200" b="1" u="none" strike="noStrike" cap="none" dirty="0"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СПАСИБО</a:t>
              </a:r>
              <a:endParaRPr sz="7200" b="1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ru-RU" sz="7200" b="1" u="none" strike="noStrike" cap="none" dirty="0"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ЗА ВНИМАНИЕ</a:t>
              </a:r>
              <a:endParaRPr sz="7200" b="1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485548" y="865838"/>
              <a:ext cx="7266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ru-RU" sz="8000" b="1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/</a:t>
              </a:r>
              <a:endParaRPr sz="8000" b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9617523-688A-2858-2527-C6B14621FA2E}"/>
              </a:ext>
            </a:extLst>
          </p:cNvPr>
          <p:cNvSpPr/>
          <p:nvPr/>
        </p:nvSpPr>
        <p:spPr>
          <a:xfrm>
            <a:off x="407368" y="61653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+7 495 229 14 92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www.ecostandardgroup.ru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E228E7-A483-4242-9258-CEA3E10D8B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72" y="260648"/>
            <a:ext cx="1436180" cy="49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7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1102390" y="258879"/>
            <a:ext cx="85277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2024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>
            <a:off x="1707777" y="1883638"/>
            <a:ext cx="9730690" cy="3051736"/>
            <a:chOff x="1009067" y="987500"/>
            <a:chExt cx="8242138" cy="2756106"/>
          </a:xfrm>
        </p:grpSpPr>
        <p:sp>
          <p:nvSpPr>
            <p:cNvPr id="96" name="Google Shape;96;p1"/>
            <p:cNvSpPr/>
            <p:nvPr/>
          </p:nvSpPr>
          <p:spPr>
            <a:xfrm>
              <a:off x="1655122" y="1103009"/>
              <a:ext cx="7596083" cy="2640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kumimoji="0" lang="ru-RU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СПЕЦИАЛЬНАЯ ОЦЕНКА УСЛОВИЙ ТРУДА (СОУТ</a:t>
              </a:r>
              <a:r>
                <a:rPr kumimoji="0" lang="ru-RU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)</a:t>
              </a:r>
              <a:r>
                <a:rPr lang="ru-RU" sz="4000" b="1" cap="all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4000" b="1" cap="all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ИЗМЕНЕНИЯ с 01.09.2023</a:t>
              </a:r>
              <a:endParaRPr lang="en-US" sz="40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009067" y="987500"/>
              <a:ext cx="41870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  <a:tabLst/>
                <a:defRPr/>
              </a:pPr>
              <a:r>
                <a:rPr kumimoji="0" lang="ru-RU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/</a:t>
              </a:r>
              <a:endParaRPr kumimoji="0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471" y="354195"/>
            <a:ext cx="994683" cy="340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6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71459" y="1606644"/>
            <a:ext cx="7990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Часть 2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статьи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15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№426-ФЗ «О специальной оценке условий труда» 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71459" y="3111199"/>
            <a:ext cx="97622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«Отчёт о проведении специальной оценки условий труда, составленный на бумажном носителе или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 электронном виде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подписывается всеми членами комиссии и утверждается председателем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комиссии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.…,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путем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подписания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собственноручной подписью либо усиленной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квалифицированной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электронной подписью или усиленной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неквалифицированной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электронной подписью …»</a:t>
            </a:r>
          </a:p>
        </p:txBody>
      </p:sp>
      <p:pic>
        <p:nvPicPr>
          <p:cNvPr id="11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221" y="3950944"/>
            <a:ext cx="450805" cy="4903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5" y="374904"/>
            <a:ext cx="1368081" cy="46584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www.ecostandardgroup.ru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1088152" y="559222"/>
            <a:ext cx="9249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СОУТ </a:t>
            </a:r>
            <a:r>
              <a:rPr lang="en-US" sz="2400" b="1" cap="all" dirty="0">
                <a:solidFill>
                  <a:srgbClr val="6ED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BC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Действует 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01.09.2023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8FDD24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4" y="1297239"/>
            <a:ext cx="893277" cy="893277"/>
          </a:xfrm>
          <a:prstGeom prst="rect">
            <a:avLst/>
          </a:prstGeom>
        </p:spPr>
      </p:pic>
      <p:sp>
        <p:nvSpPr>
          <p:cNvPr id="17" name="Google Shape;93;p1"/>
          <p:cNvSpPr/>
          <p:nvPr/>
        </p:nvSpPr>
        <p:spPr>
          <a:xfrm>
            <a:off x="-1" y="0"/>
            <a:ext cx="412741" cy="6857999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3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6707" cy="6856273"/>
          </a:xfrm>
          <a:custGeom>
            <a:avLst/>
            <a:gdLst/>
            <a:ahLst/>
            <a:cxnLst/>
            <a:rect l="l" t="t" r="r" b="b"/>
            <a:pathLst>
              <a:path w="106680" h="7560945">
                <a:moveTo>
                  <a:pt x="106426" y="0"/>
                </a:moveTo>
                <a:lnTo>
                  <a:pt x="0" y="0"/>
                </a:lnTo>
                <a:lnTo>
                  <a:pt x="0" y="7560564"/>
                </a:lnTo>
                <a:lnTo>
                  <a:pt x="106426" y="7560564"/>
                </a:lnTo>
                <a:lnTo>
                  <a:pt x="106426" y="0"/>
                </a:lnTo>
                <a:close/>
              </a:path>
            </a:pathLst>
          </a:custGeom>
          <a:solidFill>
            <a:srgbClr val="79F2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62085" y="2727152"/>
            <a:ext cx="0" cy="2444350"/>
          </a:xfrm>
          <a:custGeom>
            <a:avLst/>
            <a:gdLst/>
            <a:ahLst/>
            <a:cxnLst/>
            <a:rect l="l" t="t" r="r" b="b"/>
            <a:pathLst>
              <a:path h="2695575">
                <a:moveTo>
                  <a:pt x="0" y="0"/>
                </a:moveTo>
                <a:lnTo>
                  <a:pt x="0" y="2695028"/>
                </a:lnTo>
              </a:path>
            </a:pathLst>
          </a:custGeom>
          <a:ln w="12700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33815" y="6512133"/>
            <a:ext cx="7004613" cy="180904"/>
          </a:xfrm>
          <a:prstGeom prst="rect">
            <a:avLst/>
          </a:prstGeom>
        </p:spPr>
        <p:txBody>
          <a:bodyPr vert="horz" wrap="square" lIns="0" tIns="11514" rIns="0" bIns="0" rtlCol="0">
            <a:spAutoFit/>
          </a:bodyPr>
          <a:lstStyle/>
          <a:p>
            <a:pPr marL="11514" marR="4606" lvl="0" indent="0" algn="just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Федеральный</a:t>
            </a:r>
            <a:r>
              <a:rPr kumimoji="0" sz="1100" b="1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закон</a:t>
            </a:r>
            <a:r>
              <a:rPr kumimoji="0" sz="1100" b="1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"Об</a:t>
            </a:r>
            <a:r>
              <a:rPr kumimoji="0" sz="1100" b="1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электронной</a:t>
            </a:r>
            <a:r>
              <a:rPr kumimoji="0" sz="1100" b="1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1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подписи"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от</a:t>
            </a:r>
            <a:r>
              <a:rPr kumimoji="0" sz="1100" b="1" i="0" u="none" strike="noStrike" kern="1200" cap="none" spc="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06.04.2011</a:t>
            </a:r>
            <a:r>
              <a:rPr kumimoji="0" sz="1100" b="1" i="0" u="none" strike="noStrike" kern="1200" cap="none" spc="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</a:t>
            </a:r>
            <a:r>
              <a:rPr kumimoji="0" sz="1100" b="1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63-</a:t>
            </a:r>
            <a:r>
              <a:rPr kumimoji="0" sz="1100" b="1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ФЗ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9350" y="2944572"/>
            <a:ext cx="4610449" cy="2136373"/>
          </a:xfrm>
          <a:prstGeom prst="rect">
            <a:avLst/>
          </a:prstGeom>
        </p:spPr>
        <p:txBody>
          <a:bodyPr vert="horz" wrap="square" lIns="0" tIns="81172" rIns="0" bIns="0" rtlCol="0">
            <a:spAutoFit/>
          </a:bodyPr>
          <a:lstStyle/>
          <a:p>
            <a:pPr marL="11514" marR="0" lvl="0" indent="0" algn="ctr" defTabSz="914400" rtl="0" eaLnBrk="1" fontAlgn="auto" latinLnBrk="0" hangingPunct="1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Неквалифицированная</a:t>
            </a:r>
            <a:r>
              <a:rPr kumimoji="0" sz="1600" b="1" i="0" u="none" strike="noStrike" kern="1200" cap="none" spc="91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600" b="1" i="0" u="none" strike="noStrike" kern="1200" cap="none" spc="-9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подпись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1514" marR="147953" lvl="0" indent="0" algn="just" defTabSz="914400" rtl="0" eaLnBrk="1" fontAlgn="auto" latinLnBrk="0" hangingPunct="1">
              <a:lnSpc>
                <a:spcPts val="1723"/>
              </a:lnSpc>
              <a:spcBef>
                <a:spcPts val="5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1514" marR="147953" lvl="0" indent="0" algn="just" defTabSz="914400" rtl="0" eaLnBrk="1" fontAlgn="auto" latinLnBrk="0" hangingPunct="1">
              <a:lnSpc>
                <a:spcPts val="1723"/>
              </a:lnSpc>
              <a:spcBef>
                <a:spcPts val="5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Может</a:t>
            </a:r>
            <a:r>
              <a:rPr kumimoji="0" sz="1500" b="0" i="0" u="none" strike="noStrike" kern="1200" cap="none" spc="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быть</a:t>
            </a:r>
            <a:r>
              <a:rPr kumimoji="0" sz="1500" b="0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выпущена</a:t>
            </a:r>
            <a:r>
              <a:rPr kumimoji="0" sz="1500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</a:t>
            </a:r>
            <a:r>
              <a:rPr kumimoji="0" sz="1500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ИТ</a:t>
            </a:r>
            <a:r>
              <a:rPr kumimoji="0" sz="1500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системе</a:t>
            </a:r>
            <a:r>
              <a:rPr kumimoji="0" lang="ru-RU" sz="15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работодателя</a:t>
            </a:r>
            <a:r>
              <a:rPr kumimoji="0" lang="en-US" sz="15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ru-RU" sz="15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или в аккредитованном  удостоверяющем центре (УЦ)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1514" marR="93262" lvl="0" indent="0" algn="just" defTabSz="914400" rtl="0" eaLnBrk="1" fontAlgn="auto" latinLnBrk="0" hangingPunct="1">
              <a:lnSpc>
                <a:spcPts val="1723"/>
              </a:lnSpc>
              <a:spcBef>
                <a:spcPts val="5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1514" marR="93262" lvl="0" indent="0" algn="just" defTabSz="914400" rtl="0" eaLnBrk="1" fontAlgn="auto" latinLnBrk="0" hangingPunct="1">
              <a:lnSpc>
                <a:spcPts val="1723"/>
              </a:lnSpc>
              <a:spcBef>
                <a:spcPts val="5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Подходит</a:t>
            </a:r>
            <a:r>
              <a:rPr kumimoji="0" sz="15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для</a:t>
            </a:r>
            <a:r>
              <a:rPr kumimoji="0" sz="1500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всех</a:t>
            </a:r>
            <a:r>
              <a:rPr kumimoji="0" sz="1500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видов</a:t>
            </a:r>
            <a:r>
              <a:rPr kumimoji="0" sz="1500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документов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по</a:t>
            </a:r>
            <a:r>
              <a:rPr kumimoji="0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охране</a:t>
            </a:r>
            <a:r>
              <a:rPr kumimoji="0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труда</a:t>
            </a:r>
            <a:r>
              <a:rPr kumimoji="0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и</a:t>
            </a:r>
            <a:r>
              <a:rPr kumimoji="0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КДП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46058" y="2517937"/>
            <a:ext cx="4573742" cy="218008"/>
          </a:xfrm>
          <a:prstGeom prst="rect">
            <a:avLst/>
          </a:prstGeom>
          <a:solidFill>
            <a:srgbClr val="6EDE0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94412" lvl="0" indent="0" algn="ctr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НЭП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1148" y="3014958"/>
            <a:ext cx="4364785" cy="1741393"/>
          </a:xfrm>
          <a:prstGeom prst="rect">
            <a:avLst/>
          </a:prstGeom>
        </p:spPr>
        <p:txBody>
          <a:bodyPr vert="horz" wrap="square" lIns="0" tIns="81172" rIns="0" bIns="0" rtlCol="0">
            <a:spAutoFit/>
          </a:bodyPr>
          <a:lstStyle/>
          <a:p>
            <a:pPr marL="11514" marR="0" lvl="0" indent="0" algn="ctr" defTabSz="914400" rtl="0" eaLnBrk="1" fontAlgn="auto" latinLnBrk="0" hangingPunct="1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Квалифицированная</a:t>
            </a:r>
            <a:r>
              <a:rPr kumimoji="0" sz="1600" b="1" i="0" u="none" strike="noStrike" kern="1200" cap="none" spc="41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</a:t>
            </a:r>
            <a:r>
              <a:rPr kumimoji="0" sz="1600" b="1" i="0" u="none" strike="noStrike" kern="1200" cap="none" spc="-9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подпись</a:t>
            </a:r>
            <a:endParaRPr kumimoji="0" lang="ru-RU" sz="1600" b="1" i="0" u="none" strike="noStrike" kern="1200" cap="none" spc="-9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1514" marR="0" lvl="0" indent="0" algn="just" defTabSz="914400" rtl="0" eaLnBrk="1" fontAlgn="auto" latinLnBrk="0" hangingPunct="1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1514" marR="0" lvl="0" indent="0" algn="just" defTabSz="914400" rtl="0" eaLnBrk="1" fontAlgn="auto" latinLnBrk="0" hangingPunct="1">
              <a:lnSpc>
                <a:spcPts val="1732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Выпускается</a:t>
            </a:r>
            <a:r>
              <a:rPr kumimoji="0" sz="15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-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только</a:t>
            </a:r>
            <a:r>
              <a:rPr kumimoji="0" lang="ru-RU" sz="1500" b="0" i="0" u="none" strike="noStrike" kern="1200" cap="none" spc="-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</a:t>
            </a:r>
            <a:r>
              <a:rPr kumimoji="0" sz="15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аккредитованн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ом</a:t>
            </a:r>
            <a:r>
              <a:rPr kumimoji="0" sz="15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-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УЦ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1514" marR="481853" lvl="0" indent="0" algn="just" defTabSz="914400" rtl="0" eaLnBrk="1" fontAlgn="auto" latinLnBrk="0" hangingPunct="1">
              <a:lnSpc>
                <a:spcPts val="1723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1514" marR="481853" lvl="0" indent="0" algn="just" defTabSz="914400" rtl="0" eaLnBrk="1" fontAlgn="auto" latinLnBrk="0" hangingPunct="1">
              <a:lnSpc>
                <a:spcPts val="1723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Обязательна</a:t>
            </a:r>
            <a:r>
              <a:rPr kumimoji="0" sz="15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для</a:t>
            </a:r>
            <a:r>
              <a:rPr kumimoji="0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sz="15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применения Работодателем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28406" y="4404602"/>
            <a:ext cx="136371" cy="123407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742" y="0"/>
                </a:moveTo>
                <a:lnTo>
                  <a:pt x="15719" y="2021"/>
                </a:lnTo>
                <a:lnTo>
                  <a:pt x="7537" y="7535"/>
                </a:lnTo>
                <a:lnTo>
                  <a:pt x="2022" y="15714"/>
                </a:lnTo>
                <a:lnTo>
                  <a:pt x="0" y="25730"/>
                </a:lnTo>
                <a:lnTo>
                  <a:pt x="2022" y="35745"/>
                </a:lnTo>
                <a:lnTo>
                  <a:pt x="7537" y="43924"/>
                </a:lnTo>
                <a:lnTo>
                  <a:pt x="15719" y="49438"/>
                </a:lnTo>
                <a:lnTo>
                  <a:pt x="25742" y="51460"/>
                </a:lnTo>
                <a:lnTo>
                  <a:pt x="35758" y="49438"/>
                </a:lnTo>
                <a:lnTo>
                  <a:pt x="43937" y="43924"/>
                </a:lnTo>
                <a:lnTo>
                  <a:pt x="49451" y="35745"/>
                </a:lnTo>
                <a:lnTo>
                  <a:pt x="51473" y="25730"/>
                </a:lnTo>
                <a:lnTo>
                  <a:pt x="49451" y="15714"/>
                </a:lnTo>
                <a:lnTo>
                  <a:pt x="43937" y="7535"/>
                </a:lnTo>
                <a:lnTo>
                  <a:pt x="35758" y="2021"/>
                </a:lnTo>
                <a:lnTo>
                  <a:pt x="25742" y="0"/>
                </a:lnTo>
                <a:close/>
              </a:path>
            </a:pathLst>
          </a:custGeom>
          <a:solidFill>
            <a:srgbClr val="6EDE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0924" y="2509144"/>
            <a:ext cx="4655009" cy="218008"/>
          </a:xfrm>
          <a:prstGeom prst="rect">
            <a:avLst/>
          </a:prstGeom>
          <a:solidFill>
            <a:srgbClr val="6EDE0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73113" lvl="0" indent="0" algn="ctr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КЭП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object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191" y="5251799"/>
            <a:ext cx="767517" cy="7617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9EB36E2-08B3-4488-88DE-28F1E4DEB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8" t="11005" r="19595" b="10750"/>
          <a:stretch/>
        </p:blipFill>
        <p:spPr>
          <a:xfrm>
            <a:off x="3714574" y="5251799"/>
            <a:ext cx="1001354" cy="8406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C0568B8-B763-411C-9F33-F8E572A256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8" t="11005" r="19595" b="10750"/>
          <a:stretch/>
        </p:blipFill>
        <p:spPr>
          <a:xfrm>
            <a:off x="8237751" y="5171502"/>
            <a:ext cx="1001354" cy="840620"/>
          </a:xfrm>
          <a:prstGeom prst="rect">
            <a:avLst/>
          </a:prstGeom>
        </p:spPr>
      </p:pic>
      <p:sp>
        <p:nvSpPr>
          <p:cNvPr id="28" name="object 20"/>
          <p:cNvSpPr/>
          <p:nvPr/>
        </p:nvSpPr>
        <p:spPr>
          <a:xfrm>
            <a:off x="1144301" y="3700543"/>
            <a:ext cx="136371" cy="123407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742" y="0"/>
                </a:moveTo>
                <a:lnTo>
                  <a:pt x="15719" y="2021"/>
                </a:lnTo>
                <a:lnTo>
                  <a:pt x="7537" y="7535"/>
                </a:lnTo>
                <a:lnTo>
                  <a:pt x="2022" y="15714"/>
                </a:lnTo>
                <a:lnTo>
                  <a:pt x="0" y="25730"/>
                </a:lnTo>
                <a:lnTo>
                  <a:pt x="2022" y="35745"/>
                </a:lnTo>
                <a:lnTo>
                  <a:pt x="7537" y="43924"/>
                </a:lnTo>
                <a:lnTo>
                  <a:pt x="15719" y="49438"/>
                </a:lnTo>
                <a:lnTo>
                  <a:pt x="25742" y="51460"/>
                </a:lnTo>
                <a:lnTo>
                  <a:pt x="35758" y="49438"/>
                </a:lnTo>
                <a:lnTo>
                  <a:pt x="43937" y="43924"/>
                </a:lnTo>
                <a:lnTo>
                  <a:pt x="49451" y="35745"/>
                </a:lnTo>
                <a:lnTo>
                  <a:pt x="51473" y="25730"/>
                </a:lnTo>
                <a:lnTo>
                  <a:pt x="49451" y="15714"/>
                </a:lnTo>
                <a:lnTo>
                  <a:pt x="43937" y="7535"/>
                </a:lnTo>
                <a:lnTo>
                  <a:pt x="35758" y="2021"/>
                </a:lnTo>
                <a:lnTo>
                  <a:pt x="25742" y="0"/>
                </a:lnTo>
                <a:close/>
              </a:path>
            </a:pathLst>
          </a:custGeom>
          <a:solidFill>
            <a:srgbClr val="6EDE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object 20"/>
          <p:cNvSpPr/>
          <p:nvPr/>
        </p:nvSpPr>
        <p:spPr>
          <a:xfrm>
            <a:off x="6413582" y="3762247"/>
            <a:ext cx="136371" cy="123407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742" y="0"/>
                </a:moveTo>
                <a:lnTo>
                  <a:pt x="15719" y="2021"/>
                </a:lnTo>
                <a:lnTo>
                  <a:pt x="7537" y="7535"/>
                </a:lnTo>
                <a:lnTo>
                  <a:pt x="2022" y="15714"/>
                </a:lnTo>
                <a:lnTo>
                  <a:pt x="0" y="25730"/>
                </a:lnTo>
                <a:lnTo>
                  <a:pt x="2022" y="35745"/>
                </a:lnTo>
                <a:lnTo>
                  <a:pt x="7537" y="43924"/>
                </a:lnTo>
                <a:lnTo>
                  <a:pt x="15719" y="49438"/>
                </a:lnTo>
                <a:lnTo>
                  <a:pt x="25742" y="51460"/>
                </a:lnTo>
                <a:lnTo>
                  <a:pt x="35758" y="49438"/>
                </a:lnTo>
                <a:lnTo>
                  <a:pt x="43937" y="43924"/>
                </a:lnTo>
                <a:lnTo>
                  <a:pt x="49451" y="35745"/>
                </a:lnTo>
                <a:lnTo>
                  <a:pt x="51473" y="25730"/>
                </a:lnTo>
                <a:lnTo>
                  <a:pt x="49451" y="15714"/>
                </a:lnTo>
                <a:lnTo>
                  <a:pt x="43937" y="7535"/>
                </a:lnTo>
                <a:lnTo>
                  <a:pt x="35758" y="2021"/>
                </a:lnTo>
                <a:lnTo>
                  <a:pt x="25742" y="0"/>
                </a:lnTo>
                <a:close/>
              </a:path>
            </a:pathLst>
          </a:custGeom>
          <a:solidFill>
            <a:srgbClr val="6EDE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object 20"/>
          <p:cNvSpPr/>
          <p:nvPr/>
        </p:nvSpPr>
        <p:spPr>
          <a:xfrm>
            <a:off x="1146055" y="4694647"/>
            <a:ext cx="136371" cy="123407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742" y="0"/>
                </a:moveTo>
                <a:lnTo>
                  <a:pt x="15719" y="2021"/>
                </a:lnTo>
                <a:lnTo>
                  <a:pt x="7537" y="7535"/>
                </a:lnTo>
                <a:lnTo>
                  <a:pt x="2022" y="15714"/>
                </a:lnTo>
                <a:lnTo>
                  <a:pt x="0" y="25730"/>
                </a:lnTo>
                <a:lnTo>
                  <a:pt x="2022" y="35745"/>
                </a:lnTo>
                <a:lnTo>
                  <a:pt x="7537" y="43924"/>
                </a:lnTo>
                <a:lnTo>
                  <a:pt x="15719" y="49438"/>
                </a:lnTo>
                <a:lnTo>
                  <a:pt x="25742" y="51460"/>
                </a:lnTo>
                <a:lnTo>
                  <a:pt x="35758" y="49438"/>
                </a:lnTo>
                <a:lnTo>
                  <a:pt x="43937" y="43924"/>
                </a:lnTo>
                <a:lnTo>
                  <a:pt x="49451" y="35745"/>
                </a:lnTo>
                <a:lnTo>
                  <a:pt x="51473" y="25730"/>
                </a:lnTo>
                <a:lnTo>
                  <a:pt x="49451" y="15714"/>
                </a:lnTo>
                <a:lnTo>
                  <a:pt x="43937" y="7535"/>
                </a:lnTo>
                <a:lnTo>
                  <a:pt x="35758" y="2021"/>
                </a:lnTo>
                <a:lnTo>
                  <a:pt x="25742" y="0"/>
                </a:lnTo>
                <a:close/>
              </a:path>
            </a:pathLst>
          </a:custGeom>
          <a:solidFill>
            <a:srgbClr val="6EDE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1088152" y="559222"/>
            <a:ext cx="9249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СОУТ </a:t>
            </a:r>
            <a:r>
              <a:rPr lang="en-US" sz="2400" b="1" cap="all" dirty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BC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Утверждение отчета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8FDD24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2949" y="149099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Комиссия по СОУТ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Google Shape;93;p1"/>
          <p:cNvSpPr/>
          <p:nvPr/>
        </p:nvSpPr>
        <p:spPr>
          <a:xfrm>
            <a:off x="-1" y="0"/>
            <a:ext cx="412741" cy="6857999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5" y="374904"/>
            <a:ext cx="1368081" cy="4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www.ecostandardgroup.ru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1088152" y="559221"/>
            <a:ext cx="8474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СОУТ </a:t>
            </a:r>
            <a:r>
              <a:rPr lang="en-US" sz="2400" b="1" cap="all" dirty="0">
                <a:solidFill>
                  <a:srgbClr val="6ED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BC8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Утверждение отчета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8FDD24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40523" y="1390434"/>
            <a:ext cx="0" cy="49634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:\Desktop\КУБ\2024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04" y="1210732"/>
            <a:ext cx="6817293" cy="50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93;p1"/>
          <p:cNvSpPr/>
          <p:nvPr/>
        </p:nvSpPr>
        <p:spPr>
          <a:xfrm>
            <a:off x="-1" y="0"/>
            <a:ext cx="412741" cy="6857999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5" y="374904"/>
            <a:ext cx="1368081" cy="4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6707" cy="6856273"/>
          </a:xfrm>
          <a:custGeom>
            <a:avLst/>
            <a:gdLst/>
            <a:ahLst/>
            <a:cxnLst/>
            <a:rect l="l" t="t" r="r" b="b"/>
            <a:pathLst>
              <a:path w="106680" h="7560945">
                <a:moveTo>
                  <a:pt x="106426" y="0"/>
                </a:moveTo>
                <a:lnTo>
                  <a:pt x="0" y="0"/>
                </a:lnTo>
                <a:lnTo>
                  <a:pt x="0" y="7560564"/>
                </a:lnTo>
                <a:lnTo>
                  <a:pt x="106426" y="7560564"/>
                </a:lnTo>
                <a:lnTo>
                  <a:pt x="106426" y="0"/>
                </a:lnTo>
                <a:close/>
              </a:path>
            </a:pathLst>
          </a:custGeom>
          <a:solidFill>
            <a:srgbClr val="79F2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629" y="5355385"/>
            <a:ext cx="246221" cy="1018623"/>
          </a:xfrm>
          <a:prstGeom prst="rect">
            <a:avLst/>
          </a:prstGeom>
        </p:spPr>
        <p:txBody>
          <a:bodyPr vert="vert270" wrap="square" lIns="0" tIns="4606" rIns="0" bIns="0" rtlCol="0">
            <a:spAutoFit/>
          </a:bodyPr>
          <a:lstStyle/>
          <a:p>
            <a:pPr marL="11514" marR="0" lvl="0" indent="0" algn="l" defTabSz="914400" rtl="0" eaLnBrk="1" fontAlgn="auto" latinLnBrk="0" hangingPunct="1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hlinkClick r:id="rId2"/>
              </a:rPr>
              <a:t>www.ecostandardgroup.ru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1088152" y="559222"/>
            <a:ext cx="9249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СОУТ </a:t>
            </a:r>
            <a:r>
              <a:rPr lang="en-US" sz="2400" b="1" cap="all" dirty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BC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Ознакомление с картами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8FDD24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139580" y="1402871"/>
            <a:ext cx="10454543" cy="510127"/>
            <a:chOff x="727772" y="1812310"/>
            <a:chExt cx="8179555" cy="39225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27772" y="1822749"/>
              <a:ext cx="2589126" cy="381813"/>
            </a:xfrm>
            <a:prstGeom prst="rect">
              <a:avLst/>
            </a:prstGeom>
            <a:solidFill>
              <a:srgbClr val="BEEB8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ЭЦП </a:t>
              </a:r>
              <a:endPara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34796" y="1822749"/>
              <a:ext cx="2482505" cy="381813"/>
            </a:xfrm>
            <a:prstGeom prst="rect">
              <a:avLst/>
            </a:prstGeom>
            <a:solidFill>
              <a:srgbClr val="BEEB8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Печать отчета</a:t>
              </a:r>
              <a:endPara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435201" y="1822749"/>
              <a:ext cx="2472126" cy="381813"/>
            </a:xfrm>
            <a:prstGeom prst="rect">
              <a:avLst/>
            </a:prstGeom>
            <a:solidFill>
              <a:srgbClr val="BEEB8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Разделить утверждение / ознакомление</a:t>
              </a:r>
              <a:endPara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9665" y="1812310"/>
              <a:ext cx="299999" cy="390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62312" y="1812310"/>
              <a:ext cx="299999" cy="390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62717" y="1812310"/>
              <a:ext cx="299999" cy="390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9580" y="2377271"/>
            <a:ext cx="32812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Работодатель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организовывает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для каждого работника любой из видов ЭЦП (можно даже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НЭП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 и в корпоративной программной среде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организации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работники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осуществляют электронное ознакомление с УТ на своих рабочих местах.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5137" y="2393666"/>
            <a:ext cx="31729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Отчет предварительно распечатывается и заверяется в установленном порядке. Работники знакомятся и расписываются либо в самих картах, либо в Листе ознакомления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установленной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работодателем формы.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69591" y="2393666"/>
            <a:ext cx="315970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Ознакомление работников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путем отправки карты по эл. Почте  / корпоративном портале / с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экрана ПК. Работники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расписываются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 Листе ознакомления установленной работодателем формы.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1153" y="5587474"/>
            <a:ext cx="1959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Сложно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М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ало проработано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59177" y="5553044"/>
            <a:ext cx="2732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Затраты на распечатку документов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2C37916D-7063-487B-A0CF-CBA428541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79" y="5633894"/>
            <a:ext cx="461603" cy="46160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2C37916D-7063-487B-A0CF-CBA428541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5587759"/>
            <a:ext cx="461603" cy="46160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C0B805B9-D59D-4C81-A591-F3CBC8323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992" y="5611381"/>
            <a:ext cx="462073" cy="462073"/>
          </a:xfrm>
          <a:prstGeom prst="rect">
            <a:avLst/>
          </a:prstGeom>
        </p:spPr>
      </p:pic>
      <p:sp>
        <p:nvSpPr>
          <p:cNvPr id="22" name="Google Shape;93;p1"/>
          <p:cNvSpPr/>
          <p:nvPr/>
        </p:nvSpPr>
        <p:spPr>
          <a:xfrm>
            <a:off x="-1" y="0"/>
            <a:ext cx="412741" cy="6857999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5" y="374904"/>
            <a:ext cx="1368081" cy="4658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3687" y="5447631"/>
            <a:ext cx="433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>
                <a:ln w="0">
                  <a:noFill/>
                </a:ln>
                <a:solidFill>
                  <a:srgbClr val="74DD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?</a:t>
            </a:r>
            <a:endParaRPr lang="ru-RU" sz="4800" b="0" cap="none" spc="0" dirty="0">
              <a:ln w="0">
                <a:noFill/>
              </a:ln>
              <a:solidFill>
                <a:srgbClr val="74DD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414173" y="5403061"/>
            <a:ext cx="433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>
                <a:ln w="0">
                  <a:noFill/>
                </a:ln>
                <a:solidFill>
                  <a:srgbClr val="74DD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?</a:t>
            </a:r>
            <a:endParaRPr lang="ru-RU" sz="4800" b="0" cap="none" spc="0" dirty="0">
              <a:ln w="0">
                <a:noFill/>
              </a:ln>
              <a:solidFill>
                <a:srgbClr val="74DD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B805B9-D59D-4C81-A591-F3CBC8323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64" y="5633894"/>
            <a:ext cx="462073" cy="46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6707" cy="6856273"/>
          </a:xfrm>
          <a:custGeom>
            <a:avLst/>
            <a:gdLst/>
            <a:ahLst/>
            <a:cxnLst/>
            <a:rect l="l" t="t" r="r" b="b"/>
            <a:pathLst>
              <a:path w="106680" h="7560945">
                <a:moveTo>
                  <a:pt x="106426" y="0"/>
                </a:moveTo>
                <a:lnTo>
                  <a:pt x="0" y="0"/>
                </a:lnTo>
                <a:lnTo>
                  <a:pt x="0" y="7560564"/>
                </a:lnTo>
                <a:lnTo>
                  <a:pt x="106426" y="7560564"/>
                </a:lnTo>
                <a:lnTo>
                  <a:pt x="106426" y="0"/>
                </a:lnTo>
                <a:close/>
              </a:path>
            </a:pathLst>
          </a:custGeom>
          <a:solidFill>
            <a:srgbClr val="79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9629" y="5355385"/>
            <a:ext cx="123111" cy="1018623"/>
          </a:xfrm>
          <a:prstGeom prst="rect">
            <a:avLst/>
          </a:prstGeom>
        </p:spPr>
        <p:txBody>
          <a:bodyPr vert="vert270" wrap="square" lIns="0" tIns="4606" rIns="0" bIns="0" rtlCol="0">
            <a:spAutoFit/>
          </a:bodyPr>
          <a:lstStyle/>
          <a:p>
            <a:pPr marL="11514">
              <a:spcBef>
                <a:spcPts val="36"/>
              </a:spcBef>
            </a:pPr>
            <a:r>
              <a:rPr sz="800" spc="-9" dirty="0">
                <a:latin typeface="Arial Narrow"/>
                <a:cs typeface="Arial Narrow"/>
                <a:hlinkClick r:id="rId2"/>
              </a:rPr>
              <a:t>www.ecostandardgroup.ru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1088152" y="559222"/>
            <a:ext cx="9249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СОУТ </a:t>
            </a:r>
            <a:r>
              <a:rPr lang="en-US" sz="2400" b="1" cap="all" dirty="0">
                <a:solidFill>
                  <a:srgbClr val="6ED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dirty="0" smtClean="0">
                <a:solidFill>
                  <a:srgbClr val="507BC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Ознакомление с картами</a:t>
            </a:r>
            <a:endParaRPr lang="ru-RU" sz="2400" b="1" dirty="0">
              <a:solidFill>
                <a:srgbClr val="8FDD2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U:\Desktop\КУБ\2024\лист ознакомле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19" y="1020887"/>
            <a:ext cx="7399510" cy="509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93;p1"/>
          <p:cNvSpPr/>
          <p:nvPr/>
        </p:nvSpPr>
        <p:spPr>
          <a:xfrm>
            <a:off x="-1" y="0"/>
            <a:ext cx="412741" cy="6857999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5" y="374904"/>
            <a:ext cx="1368081" cy="4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941173" y="610223"/>
            <a:ext cx="11250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СОУТ </a:t>
            </a:r>
            <a:r>
              <a:rPr lang="en-US" sz="2400" b="1" cap="all" dirty="0" smtClean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ru-RU" sz="2400" b="1" cap="all" dirty="0" smtClean="0">
                <a:solidFill>
                  <a:srgbClr val="6EDE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Выводы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6EDE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986A9C6-0422-3247-9343-B4EE6486129A}"/>
              </a:ext>
            </a:extLst>
          </p:cNvPr>
          <p:cNvSpPr/>
          <p:nvPr/>
        </p:nvSpPr>
        <p:spPr>
          <a:xfrm>
            <a:off x="970362" y="394779"/>
            <a:ext cx="16503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EcoStandard group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/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СОУТ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33F33823-2CA1-C642-A37C-CBFE14FD3556}"/>
              </a:ext>
            </a:extLst>
          </p:cNvPr>
          <p:cNvSpPr/>
          <p:nvPr/>
        </p:nvSpPr>
        <p:spPr>
          <a:xfrm rot="16200000">
            <a:off x="-382617" y="5546360"/>
            <a:ext cx="14918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www.ecostandardgroup.ru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3050" y="2097959"/>
            <a:ext cx="6323070" cy="734938"/>
          </a:xfrm>
          <a:prstGeom prst="roundRect">
            <a:avLst>
              <a:gd name="adj" fmla="val 50000"/>
            </a:avLst>
          </a:prstGeom>
          <a:solidFill>
            <a:srgbClr val="6E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3050" y="3089503"/>
            <a:ext cx="7187166" cy="734938"/>
          </a:xfrm>
          <a:prstGeom prst="roundRect">
            <a:avLst>
              <a:gd name="adj" fmla="val 50000"/>
            </a:avLst>
          </a:prstGeom>
          <a:solidFill>
            <a:srgbClr val="6E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1217" y="4061695"/>
            <a:ext cx="8074701" cy="734938"/>
          </a:xfrm>
          <a:prstGeom prst="roundRect">
            <a:avLst>
              <a:gd name="adj" fmla="val 50000"/>
            </a:avLst>
          </a:prstGeom>
          <a:solidFill>
            <a:srgbClr val="B3F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0984" y="2288297"/>
            <a:ext cx="504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Более удобная работа с документами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4431" y="3267330"/>
            <a:ext cx="589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Экономия места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970362" y="2150589"/>
            <a:ext cx="609279" cy="60927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952600" y="3147356"/>
            <a:ext cx="609279" cy="60927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946509" y="4122130"/>
            <a:ext cx="609279" cy="60927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0984" y="424210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Цифровая трансформация в направлении СОУТ </a:t>
            </a:r>
            <a:endParaRPr lang="ru-RU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00" y="2930098"/>
            <a:ext cx="3177386" cy="3362676"/>
          </a:xfrm>
          <a:prstGeom prst="rect">
            <a:avLst/>
          </a:prstGeom>
        </p:spPr>
      </p:pic>
      <p:sp>
        <p:nvSpPr>
          <p:cNvPr id="28" name="Google Shape;93;p1"/>
          <p:cNvSpPr/>
          <p:nvPr/>
        </p:nvSpPr>
        <p:spPr>
          <a:xfrm>
            <a:off x="-1" y="0"/>
            <a:ext cx="412741" cy="6857999"/>
          </a:xfrm>
          <a:prstGeom prst="rect">
            <a:avLst/>
          </a:prstGeom>
          <a:solidFill>
            <a:srgbClr val="74DD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4000"/>
              <a:buFont typeface="Arial"/>
              <a:buNone/>
            </a:pPr>
            <a:endParaRPr sz="4000">
              <a:solidFill>
                <a:prstClr val="white"/>
              </a:solidFill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5" y="374904"/>
            <a:ext cx="1368081" cy="4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67187</TotalTime>
  <Words>925</Words>
  <Application>Microsoft Macintosh PowerPoint</Application>
  <PresentationFormat>Широкоэкранный</PresentationFormat>
  <Paragraphs>150</Paragraphs>
  <Slides>20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Calibri Light</vt:lpstr>
      <vt:lpstr>Roboto</vt:lpstr>
      <vt:lpstr>Arial</vt:lpstr>
      <vt:lpstr>Arial Narrow</vt:lpstr>
      <vt:lpstr>Calibri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Ушаков Роман</dc:creator>
  <cp:lastModifiedBy>пользователь Microsoft Office</cp:lastModifiedBy>
  <cp:revision>1199</cp:revision>
  <cp:lastPrinted>2024-02-15T08:52:36Z</cp:lastPrinted>
  <dcterms:created xsi:type="dcterms:W3CDTF">2014-09-09T12:06:30Z</dcterms:created>
  <dcterms:modified xsi:type="dcterms:W3CDTF">2024-04-17T06:45:33Z</dcterms:modified>
</cp:coreProperties>
</file>